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3"/>
  </p:notesMasterIdLst>
  <p:sldIdLst>
    <p:sldId id="256" r:id="rId2"/>
    <p:sldId id="261" r:id="rId3"/>
    <p:sldId id="263" r:id="rId4"/>
    <p:sldId id="264" r:id="rId5"/>
    <p:sldId id="266" r:id="rId6"/>
    <p:sldId id="267" r:id="rId7"/>
    <p:sldId id="265" r:id="rId8"/>
    <p:sldId id="262" r:id="rId9"/>
    <p:sldId id="291" r:id="rId10"/>
    <p:sldId id="268" r:id="rId11"/>
    <p:sldId id="269" r:id="rId12"/>
    <p:sldId id="270" r:id="rId13"/>
    <p:sldId id="271" r:id="rId14"/>
    <p:sldId id="272" r:id="rId15"/>
    <p:sldId id="273" r:id="rId16"/>
    <p:sldId id="274" r:id="rId17"/>
    <p:sldId id="278" r:id="rId18"/>
    <p:sldId id="279" r:id="rId19"/>
    <p:sldId id="280" r:id="rId20"/>
    <p:sldId id="276" r:id="rId21"/>
    <p:sldId id="281" r:id="rId22"/>
    <p:sldId id="282" r:id="rId23"/>
    <p:sldId id="277" r:id="rId24"/>
    <p:sldId id="283" r:id="rId25"/>
    <p:sldId id="284" r:id="rId26"/>
    <p:sldId id="285" r:id="rId27"/>
    <p:sldId id="286" r:id="rId28"/>
    <p:sldId id="287" r:id="rId29"/>
    <p:sldId id="289" r:id="rId30"/>
    <p:sldId id="290" r:id="rId31"/>
    <p:sldId id="288" r:id="rId32"/>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B64D44D-FBC1-40AB-832F-09072351FD4F}" type="datetimeFigureOut">
              <a:rPr lang="nl-BE" smtClean="0"/>
              <a:t>7/05/2019</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64FC14-D4F8-41F2-810E-674DF106EEC4}" type="slidenum">
              <a:rPr lang="nl-BE" smtClean="0"/>
              <a:t>‹#›</a:t>
            </a:fld>
            <a:endParaRPr lang="nl-BE"/>
          </a:p>
        </p:txBody>
      </p:sp>
    </p:spTree>
    <p:extLst>
      <p:ext uri="{BB962C8B-B14F-4D97-AF65-F5344CB8AC3E}">
        <p14:creationId xmlns:p14="http://schemas.microsoft.com/office/powerpoint/2010/main" val="130519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file://vito.local/VITO/_Stores/Store02/BeeldData/Logo's/__VITO/Iconen"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file://vito.local/VITO/_Stores/Store02/BeeldData/Foto"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Vito-CorpTiteldia-blauw">
    <p:spTree>
      <p:nvGrpSpPr>
        <p:cNvPr id="1" name=""/>
        <p:cNvGrpSpPr/>
        <p:nvPr/>
      </p:nvGrpSpPr>
      <p:grpSpPr>
        <a:xfrm>
          <a:off x="0" y="0"/>
          <a:ext cx="0" cy="0"/>
          <a:chOff x="0" y="0"/>
          <a:chExt cx="0" cy="0"/>
        </a:xfrm>
      </p:grpSpPr>
      <p:sp>
        <p:nvSpPr>
          <p:cNvPr id="4" name="Rectangle 3"/>
          <p:cNvSpPr/>
          <p:nvPr userDrawn="1"/>
        </p:nvSpPr>
        <p:spPr>
          <a:xfrm>
            <a:off x="610572" y="3595051"/>
            <a:ext cx="755327" cy="9342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1460993" y="3884737"/>
            <a:ext cx="6688139" cy="571384"/>
          </a:xfrm>
        </p:spPr>
        <p:txBody>
          <a:bodyPr lIns="0" tIns="0" rIns="0" bIns="0" anchor="b" anchorCtr="0">
            <a:noAutofit/>
          </a:bodyPr>
          <a:lstStyle>
            <a:lvl1pPr algn="l">
              <a:lnSpc>
                <a:spcPct val="90000"/>
              </a:lnSpc>
              <a:defRPr sz="2200" b="1" cap="all">
                <a:solidFill>
                  <a:schemeClr val="accent1"/>
                </a:solidFill>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684114" y="4668277"/>
            <a:ext cx="7465017" cy="854701"/>
          </a:xfrm>
        </p:spPr>
        <p:txBody>
          <a:bodyPr lIns="0" tIns="0" rIns="0" bIns="0">
            <a:noAutofit/>
          </a:bodyPr>
          <a:lstStyle>
            <a:lvl1pPr marL="0" indent="0" algn="l">
              <a:spcBef>
                <a:spcPts val="0"/>
              </a:spcBef>
              <a:buNone/>
              <a:defRPr sz="15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auteur powerpoint</a:t>
            </a:r>
            <a:endParaRPr lang="nl-NL" dirty="0"/>
          </a:p>
        </p:txBody>
      </p:sp>
      <p:cxnSp>
        <p:nvCxnSpPr>
          <p:cNvPr id="6" name="Straight Connector 5"/>
          <p:cNvCxnSpPr/>
          <p:nvPr userDrawn="1"/>
        </p:nvCxnSpPr>
        <p:spPr>
          <a:xfrm>
            <a:off x="1287475" y="4514757"/>
            <a:ext cx="6861657"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0009" y="5903366"/>
            <a:ext cx="2186677" cy="828615"/>
          </a:xfrm>
          <a:prstGeom prst="rect">
            <a:avLst/>
          </a:prstGeom>
        </p:spPr>
      </p:pic>
      <p:sp>
        <p:nvSpPr>
          <p:cNvPr id="17" name="Picture Placeholder 16"/>
          <p:cNvSpPr>
            <a:spLocks noGrp="1"/>
          </p:cNvSpPr>
          <p:nvPr>
            <p:ph type="pic" sz="quarter" idx="10"/>
          </p:nvPr>
        </p:nvSpPr>
        <p:spPr>
          <a:xfrm>
            <a:off x="0" y="0"/>
            <a:ext cx="9144000" cy="3595688"/>
          </a:xfrm>
        </p:spPr>
        <p:txBody>
          <a:bodyPr>
            <a:normAutofit/>
          </a:bodyPr>
          <a:lstStyle>
            <a:lvl1pPr marL="0" indent="0">
              <a:buNone/>
              <a:defRPr sz="900"/>
            </a:lvl1pPr>
          </a:lstStyle>
          <a:p>
            <a:r>
              <a:rPr lang="en-US"/>
              <a:t>Click icon to add picture</a:t>
            </a:r>
            <a:endParaRPr lang="nl-BE" dirty="0"/>
          </a:p>
        </p:txBody>
      </p:sp>
      <p:pic>
        <p:nvPicPr>
          <p:cNvPr id="4098" name="Picture 2" descr="C:\Users\swaansw\Desktop\ScreenHunter_789 Sep. 20 08.5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1753" y="1"/>
            <a:ext cx="7272247" cy="3595050"/>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Vito-Titel+subtitel+bullets-blauw">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55991" y="1018640"/>
            <a:ext cx="7488010" cy="360000"/>
          </a:xfrm>
        </p:spPr>
        <p:txBody>
          <a:bodyPr lIns="0" tIns="0" rIns="0" bIns="0" anchor="t" anchorCtr="0">
            <a:noAutofit/>
          </a:bodyPr>
          <a:lstStyle>
            <a:lvl1pPr marL="0" indent="0">
              <a:buNone/>
              <a:defRPr sz="1500" b="0" i="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jdelijke aanduiding voor voettekst 4"/>
          <p:cNvSpPr>
            <a:spLocks noGrp="1"/>
          </p:cNvSpPr>
          <p:nvPr>
            <p:ph type="ftr" sz="quarter" idx="11"/>
          </p:nvPr>
        </p:nvSpPr>
        <p:spPr>
          <a:xfrm>
            <a:off x="1259999" y="6174910"/>
            <a:ext cx="6063667" cy="365125"/>
          </a:xfrm>
        </p:spPr>
        <p:txBody>
          <a:bodyPr lIns="0" tIns="0" rIns="0" bIns="0" anchor="t" anchorCtr="0"/>
          <a:lstStyle>
            <a:lvl1pPr algn="l">
              <a:defRPr sz="1000" b="0" i="1">
                <a:solidFill>
                  <a:schemeClr val="tx2"/>
                </a:solidFill>
              </a:defRPr>
            </a:lvl1pPr>
          </a:lstStyle>
          <a:p>
            <a:r>
              <a:rPr lang="nl-NL"/>
              <a:t>Voettekst invulling</a:t>
            </a:r>
            <a:endParaRPr lang="nl-NL" dirty="0"/>
          </a:p>
        </p:txBody>
      </p:sp>
      <p:sp>
        <p:nvSpPr>
          <p:cNvPr id="6" name="Tijdelijke aanduiding voor dianummer 5"/>
          <p:cNvSpPr>
            <a:spLocks noGrp="1"/>
          </p:cNvSpPr>
          <p:nvPr>
            <p:ph type="sldNum" sz="quarter" idx="12"/>
          </p:nvPr>
        </p:nvSpPr>
        <p:spPr>
          <a:xfrm>
            <a:off x="612000" y="6172270"/>
            <a:ext cx="531000" cy="365125"/>
          </a:xfrm>
        </p:spPr>
        <p:txBody>
          <a:bodyPr lIns="0" tIns="0" rIns="0" bIns="0" anchor="t" anchorCtr="0"/>
          <a:lstStyle>
            <a:lvl1pPr algn="l">
              <a:defRPr sz="800">
                <a:solidFill>
                  <a:schemeClr val="tx2"/>
                </a:solidFill>
              </a:defRPr>
            </a:lvl1pPr>
          </a:lstStyle>
          <a:p>
            <a:fld id="{90B3C938-B854-8048-B577-623D12B3138F}" type="slidenum">
              <a:rPr lang="nl-NL" smtClean="0"/>
              <a:pPr/>
              <a:t>‹#›</a:t>
            </a:fld>
            <a:endParaRPr lang="nl-NL"/>
          </a:p>
        </p:txBody>
      </p:sp>
      <p:sp>
        <p:nvSpPr>
          <p:cNvPr id="7" name="Rechthoek 6"/>
          <p:cNvSpPr/>
          <p:nvPr/>
        </p:nvSpPr>
        <p:spPr>
          <a:xfrm>
            <a:off x="612000" y="540000"/>
            <a:ext cx="8532000" cy="31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755999" y="540001"/>
            <a:ext cx="8060525" cy="316799"/>
          </a:xfrm>
        </p:spPr>
        <p:txBody>
          <a:bodyPr wrap="none" lIns="0" tIns="0" rIns="0" bIns="0" anchor="t" anchorCtr="0">
            <a:noAutofit/>
          </a:bodyPr>
          <a:lstStyle>
            <a:lvl1pPr algn="l">
              <a:defRPr sz="1700" b="0" i="0" cap="all">
                <a:solidFill>
                  <a:schemeClr val="bg1"/>
                </a:solidFill>
              </a:defRPr>
            </a:lvl1pPr>
          </a:lstStyle>
          <a:p>
            <a:r>
              <a:rPr lang="en-US"/>
              <a:t>Click to edit Master title style</a:t>
            </a:r>
            <a:endParaRPr lang="nl-NL" dirty="0"/>
          </a:p>
        </p:txBody>
      </p:sp>
      <p:cxnSp>
        <p:nvCxnSpPr>
          <p:cNvPr id="12" name="Rechte verbindingslijn 11"/>
          <p:cNvCxnSpPr/>
          <p:nvPr/>
        </p:nvCxnSpPr>
        <p:spPr>
          <a:xfrm>
            <a:off x="612000" y="6084000"/>
            <a:ext cx="7920000"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tekst 7"/>
          <p:cNvSpPr>
            <a:spLocks noGrp="1"/>
          </p:cNvSpPr>
          <p:nvPr>
            <p:ph type="body" sz="quarter" idx="13"/>
          </p:nvPr>
        </p:nvSpPr>
        <p:spPr>
          <a:xfrm>
            <a:off x="755999" y="1697125"/>
            <a:ext cx="7487890" cy="4084399"/>
          </a:xfrm>
        </p:spPr>
        <p:txBody>
          <a:bodyPr lIns="0" tIns="0" rIns="0" bIns="0">
            <a:noAutofit/>
          </a:bodyPr>
          <a:lstStyle>
            <a:lvl1pPr marL="216000" indent="-216000">
              <a:buClr>
                <a:schemeClr val="accent1"/>
              </a:buClr>
              <a:buFont typeface="Wingdings" charset="2"/>
              <a:buChar char="§"/>
              <a:defRPr sz="1500"/>
            </a:lvl1pPr>
            <a:lvl2pPr marL="432000" indent="-216000">
              <a:spcBef>
                <a:spcPts val="0"/>
              </a:spcBef>
              <a:buClr>
                <a:schemeClr val="accent1"/>
              </a:buClr>
              <a:buFont typeface="Wingdings" charset="2"/>
              <a:buChar char="§"/>
              <a:defRPr sz="1500"/>
            </a:lvl2pPr>
            <a:lvl3pPr marL="648000" indent="-216000">
              <a:spcBef>
                <a:spcPts val="0"/>
              </a:spcBef>
              <a:buClr>
                <a:schemeClr val="accent1"/>
              </a:buClr>
              <a:buFont typeface="Wingdings" charset="2"/>
              <a:buChar char="§"/>
              <a:defRPr sz="1500"/>
            </a:lvl3pPr>
            <a:lvl4pPr marL="864000" indent="-216000">
              <a:spcBef>
                <a:spcPts val="0"/>
              </a:spcBef>
              <a:buClr>
                <a:schemeClr val="accent1"/>
              </a:buClr>
              <a:buFont typeface="Wingdings" charset="2"/>
              <a:buChar char="§"/>
              <a:defRPr sz="1500"/>
            </a:lvl4pPr>
            <a:lvl5pPr marL="1080000" indent="-216000">
              <a:spcBef>
                <a:spcPts val="0"/>
              </a:spcBef>
              <a:buClr>
                <a:schemeClr val="accent1"/>
              </a:buClr>
              <a:buFont typeface="Wingdings"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Rechthoek 6"/>
          <p:cNvSpPr/>
          <p:nvPr userDrawn="1"/>
        </p:nvSpPr>
        <p:spPr>
          <a:xfrm>
            <a:off x="612000" y="540000"/>
            <a:ext cx="8532000" cy="31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1" name="Rechte verbindingslijn 11"/>
          <p:cNvCxnSpPr/>
          <p:nvPr userDrawn="1"/>
        </p:nvCxnSpPr>
        <p:spPr>
          <a:xfrm>
            <a:off x="612000" y="6084000"/>
            <a:ext cx="7920000"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4"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9136" y="6126855"/>
            <a:ext cx="1238704" cy="469392"/>
          </a:xfrm>
          <a:prstGeom prst="rect">
            <a:avLst/>
          </a:prstGeom>
        </p:spPr>
      </p:pic>
    </p:spTree>
    <p:extLst>
      <p:ext uri="{BB962C8B-B14F-4D97-AF65-F5344CB8AC3E}">
        <p14:creationId xmlns:p14="http://schemas.microsoft.com/office/powerpoint/2010/main" val="368260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_Vito-Titel+subtitel+bullets-oranje">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55990" y="1018640"/>
            <a:ext cx="7488010" cy="360000"/>
          </a:xfrm>
        </p:spPr>
        <p:txBody>
          <a:bodyPr lIns="0" tIns="0" rIns="0" bIns="0" anchor="t" anchorCtr="0">
            <a:noAutofit/>
          </a:bodyPr>
          <a:lstStyle>
            <a:lvl1pPr marL="0" indent="0">
              <a:buNone/>
              <a:defRPr sz="1500" b="0" i="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jdelijke aanduiding voor voettekst 4"/>
          <p:cNvSpPr>
            <a:spLocks noGrp="1"/>
          </p:cNvSpPr>
          <p:nvPr>
            <p:ph type="ftr" sz="quarter" idx="11"/>
          </p:nvPr>
        </p:nvSpPr>
        <p:spPr>
          <a:xfrm>
            <a:off x="1259999" y="6174910"/>
            <a:ext cx="6063667" cy="365125"/>
          </a:xfrm>
        </p:spPr>
        <p:txBody>
          <a:bodyPr lIns="0" tIns="0" rIns="0" bIns="0" anchor="t" anchorCtr="0"/>
          <a:lstStyle>
            <a:lvl1pPr algn="l">
              <a:defRPr sz="1000" b="0" i="1">
                <a:solidFill>
                  <a:schemeClr val="tx2"/>
                </a:solidFill>
              </a:defRPr>
            </a:lvl1pPr>
          </a:lstStyle>
          <a:p>
            <a:r>
              <a:rPr lang="nl-NL"/>
              <a:t>Voettekst invulling</a:t>
            </a:r>
            <a:endParaRPr lang="nl-NL" dirty="0"/>
          </a:p>
        </p:txBody>
      </p:sp>
      <p:sp>
        <p:nvSpPr>
          <p:cNvPr id="6" name="Tijdelijke aanduiding voor dianummer 5"/>
          <p:cNvSpPr>
            <a:spLocks noGrp="1"/>
          </p:cNvSpPr>
          <p:nvPr>
            <p:ph type="sldNum" sz="quarter" idx="12"/>
          </p:nvPr>
        </p:nvSpPr>
        <p:spPr>
          <a:xfrm>
            <a:off x="612000" y="6172270"/>
            <a:ext cx="531000" cy="365125"/>
          </a:xfrm>
        </p:spPr>
        <p:txBody>
          <a:bodyPr lIns="0" tIns="0" rIns="0" bIns="0" anchor="t" anchorCtr="0"/>
          <a:lstStyle>
            <a:lvl1pPr algn="l">
              <a:defRPr sz="800">
                <a:solidFill>
                  <a:schemeClr val="tx2"/>
                </a:solidFill>
              </a:defRPr>
            </a:lvl1pPr>
          </a:lstStyle>
          <a:p>
            <a:fld id="{90B3C938-B854-8048-B577-623D12B3138F}" type="slidenum">
              <a:rPr lang="nl-NL" smtClean="0"/>
              <a:pPr/>
              <a:t>‹#›</a:t>
            </a:fld>
            <a:endParaRPr lang="nl-NL"/>
          </a:p>
        </p:txBody>
      </p:sp>
      <p:sp>
        <p:nvSpPr>
          <p:cNvPr id="7" name="Rechthoek 6"/>
          <p:cNvSpPr/>
          <p:nvPr/>
        </p:nvSpPr>
        <p:spPr>
          <a:xfrm>
            <a:off x="612000" y="540000"/>
            <a:ext cx="8532000" cy="31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755999" y="540001"/>
            <a:ext cx="8060525" cy="316799"/>
          </a:xfrm>
        </p:spPr>
        <p:txBody>
          <a:bodyPr wrap="none" lIns="0" tIns="0" rIns="0" bIns="0" anchor="t" anchorCtr="0">
            <a:noAutofit/>
          </a:bodyPr>
          <a:lstStyle>
            <a:lvl1pPr algn="l">
              <a:defRPr sz="1700" b="0" i="0" cap="all">
                <a:solidFill>
                  <a:schemeClr val="bg1"/>
                </a:solidFill>
              </a:defRPr>
            </a:lvl1pPr>
          </a:lstStyle>
          <a:p>
            <a:r>
              <a:rPr lang="en-US"/>
              <a:t>Click to edit Master title style</a:t>
            </a:r>
            <a:endParaRPr lang="nl-NL" dirty="0"/>
          </a:p>
        </p:txBody>
      </p:sp>
      <p:cxnSp>
        <p:nvCxnSpPr>
          <p:cNvPr id="12" name="Rechte verbindingslijn 11"/>
          <p:cNvCxnSpPr/>
          <p:nvPr/>
        </p:nvCxnSpPr>
        <p:spPr>
          <a:xfrm>
            <a:off x="612000" y="6084000"/>
            <a:ext cx="7920000"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tekst 7"/>
          <p:cNvSpPr>
            <a:spLocks noGrp="1"/>
          </p:cNvSpPr>
          <p:nvPr>
            <p:ph type="body" sz="quarter" idx="13"/>
          </p:nvPr>
        </p:nvSpPr>
        <p:spPr>
          <a:xfrm>
            <a:off x="755999" y="1704500"/>
            <a:ext cx="7487890" cy="4069768"/>
          </a:xfrm>
        </p:spPr>
        <p:txBody>
          <a:bodyPr lIns="0" tIns="0" rIns="0" bIns="0">
            <a:noAutofit/>
          </a:bodyPr>
          <a:lstStyle>
            <a:lvl1pPr marL="216000" indent="-216000">
              <a:buClr>
                <a:schemeClr val="accent2"/>
              </a:buClr>
              <a:buFont typeface="Wingdings" charset="2"/>
              <a:buChar char="§"/>
              <a:defRPr sz="1500"/>
            </a:lvl1pPr>
            <a:lvl2pPr marL="432000" indent="-216000">
              <a:spcBef>
                <a:spcPts val="0"/>
              </a:spcBef>
              <a:buClr>
                <a:schemeClr val="accent2"/>
              </a:buClr>
              <a:buFont typeface="Wingdings" charset="2"/>
              <a:buChar char="§"/>
              <a:defRPr sz="1500"/>
            </a:lvl2pPr>
            <a:lvl3pPr marL="648000" indent="-216000">
              <a:spcBef>
                <a:spcPts val="0"/>
              </a:spcBef>
              <a:buClr>
                <a:schemeClr val="accent2"/>
              </a:buClr>
              <a:buFont typeface="Wingdings" charset="2"/>
              <a:buChar char="§"/>
              <a:defRPr sz="1500"/>
            </a:lvl3pPr>
            <a:lvl4pPr marL="864000" indent="-216000">
              <a:spcBef>
                <a:spcPts val="0"/>
              </a:spcBef>
              <a:buClr>
                <a:schemeClr val="accent2"/>
              </a:buClr>
              <a:buFont typeface="Wingdings" charset="2"/>
              <a:buChar char="§"/>
              <a:defRPr sz="1500"/>
            </a:lvl4pPr>
            <a:lvl5pPr marL="1080000" indent="-216000">
              <a:spcBef>
                <a:spcPts val="0"/>
              </a:spcBef>
              <a:buClr>
                <a:schemeClr val="accent2"/>
              </a:buClr>
              <a:buFont typeface="Wingdings"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Rechthoek 6"/>
          <p:cNvSpPr/>
          <p:nvPr userDrawn="1"/>
        </p:nvSpPr>
        <p:spPr>
          <a:xfrm>
            <a:off x="612000" y="540000"/>
            <a:ext cx="8532000" cy="31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1" name="Rechte verbindingslijn 11"/>
          <p:cNvCxnSpPr/>
          <p:nvPr userDrawn="1"/>
        </p:nvCxnSpPr>
        <p:spPr>
          <a:xfrm>
            <a:off x="612000" y="6084000"/>
            <a:ext cx="7920000"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4"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9136" y="6126855"/>
            <a:ext cx="1238704" cy="469392"/>
          </a:xfrm>
          <a:prstGeom prst="rect">
            <a:avLst/>
          </a:prstGeom>
        </p:spPr>
      </p:pic>
    </p:spTree>
    <p:extLst>
      <p:ext uri="{BB962C8B-B14F-4D97-AF65-F5344CB8AC3E}">
        <p14:creationId xmlns:p14="http://schemas.microsoft.com/office/powerpoint/2010/main" val="279315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Vito-Titel+subtitel+bullets-groe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55990" y="1018640"/>
            <a:ext cx="7488010" cy="360000"/>
          </a:xfrm>
        </p:spPr>
        <p:txBody>
          <a:bodyPr lIns="0" tIns="0" rIns="0" bIns="0" anchor="t" anchorCtr="0">
            <a:noAutofit/>
          </a:bodyPr>
          <a:lstStyle>
            <a:lvl1pPr marL="0" indent="0">
              <a:buNone/>
              <a:defRPr sz="1500" b="0" i="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jdelijke aanduiding voor voettekst 4"/>
          <p:cNvSpPr>
            <a:spLocks noGrp="1"/>
          </p:cNvSpPr>
          <p:nvPr>
            <p:ph type="ftr" sz="quarter" idx="11"/>
          </p:nvPr>
        </p:nvSpPr>
        <p:spPr>
          <a:xfrm>
            <a:off x="1259999" y="6174910"/>
            <a:ext cx="6063667" cy="365125"/>
          </a:xfrm>
        </p:spPr>
        <p:txBody>
          <a:bodyPr lIns="0" tIns="0" rIns="0" bIns="0" anchor="t" anchorCtr="0"/>
          <a:lstStyle>
            <a:lvl1pPr algn="l">
              <a:defRPr sz="1000" b="0" i="1">
                <a:solidFill>
                  <a:schemeClr val="tx2"/>
                </a:solidFill>
              </a:defRPr>
            </a:lvl1pPr>
          </a:lstStyle>
          <a:p>
            <a:r>
              <a:rPr lang="nl-NL"/>
              <a:t>Voettekst invulling</a:t>
            </a:r>
            <a:endParaRPr lang="nl-NL" dirty="0"/>
          </a:p>
        </p:txBody>
      </p:sp>
      <p:sp>
        <p:nvSpPr>
          <p:cNvPr id="6" name="Tijdelijke aanduiding voor dianummer 5"/>
          <p:cNvSpPr>
            <a:spLocks noGrp="1"/>
          </p:cNvSpPr>
          <p:nvPr>
            <p:ph type="sldNum" sz="quarter" idx="12"/>
          </p:nvPr>
        </p:nvSpPr>
        <p:spPr>
          <a:xfrm>
            <a:off x="612000" y="6172270"/>
            <a:ext cx="531000" cy="365125"/>
          </a:xfrm>
        </p:spPr>
        <p:txBody>
          <a:bodyPr lIns="0" tIns="0" rIns="0" bIns="0" anchor="t" anchorCtr="0"/>
          <a:lstStyle>
            <a:lvl1pPr algn="l">
              <a:defRPr sz="800">
                <a:solidFill>
                  <a:schemeClr val="tx2"/>
                </a:solidFill>
              </a:defRPr>
            </a:lvl1pPr>
          </a:lstStyle>
          <a:p>
            <a:fld id="{90B3C938-B854-8048-B577-623D12B3138F}" type="slidenum">
              <a:rPr lang="nl-NL" smtClean="0"/>
              <a:pPr/>
              <a:t>‹#›</a:t>
            </a:fld>
            <a:endParaRPr lang="nl-NL"/>
          </a:p>
        </p:txBody>
      </p:sp>
      <p:sp>
        <p:nvSpPr>
          <p:cNvPr id="7" name="Rechthoek 6"/>
          <p:cNvSpPr/>
          <p:nvPr/>
        </p:nvSpPr>
        <p:spPr>
          <a:xfrm>
            <a:off x="612000" y="540000"/>
            <a:ext cx="8532000" cy="31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755999" y="540001"/>
            <a:ext cx="8060525" cy="316799"/>
          </a:xfrm>
        </p:spPr>
        <p:txBody>
          <a:bodyPr wrap="none" lIns="0" tIns="0" rIns="0" bIns="0" anchor="t" anchorCtr="0">
            <a:noAutofit/>
          </a:bodyPr>
          <a:lstStyle>
            <a:lvl1pPr algn="l">
              <a:defRPr sz="1700" b="0" i="0" cap="all">
                <a:solidFill>
                  <a:schemeClr val="bg1"/>
                </a:solidFill>
              </a:defRPr>
            </a:lvl1pPr>
          </a:lstStyle>
          <a:p>
            <a:r>
              <a:rPr lang="en-US"/>
              <a:t>Click to edit Master title style</a:t>
            </a:r>
            <a:endParaRPr lang="nl-NL" dirty="0"/>
          </a:p>
        </p:txBody>
      </p:sp>
      <p:cxnSp>
        <p:nvCxnSpPr>
          <p:cNvPr id="12" name="Rechte verbindingslijn 11"/>
          <p:cNvCxnSpPr/>
          <p:nvPr/>
        </p:nvCxnSpPr>
        <p:spPr>
          <a:xfrm>
            <a:off x="612000" y="6084000"/>
            <a:ext cx="7920000" cy="0"/>
          </a:xfrm>
          <a:prstGeom prst="line">
            <a:avLst/>
          </a:prstGeom>
          <a:ln w="63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tekst 7"/>
          <p:cNvSpPr>
            <a:spLocks noGrp="1"/>
          </p:cNvSpPr>
          <p:nvPr>
            <p:ph type="body" sz="quarter" idx="13"/>
          </p:nvPr>
        </p:nvSpPr>
        <p:spPr>
          <a:xfrm>
            <a:off x="755999" y="1689811"/>
            <a:ext cx="7487890" cy="4091713"/>
          </a:xfrm>
        </p:spPr>
        <p:txBody>
          <a:bodyPr lIns="0" tIns="0" rIns="0" bIns="0">
            <a:noAutofit/>
          </a:bodyPr>
          <a:lstStyle>
            <a:lvl1pPr marL="216000" indent="-216000">
              <a:buClr>
                <a:schemeClr val="accent3"/>
              </a:buClr>
              <a:buFont typeface="Wingdings" charset="2"/>
              <a:buChar char="§"/>
              <a:defRPr sz="1500"/>
            </a:lvl1pPr>
            <a:lvl2pPr marL="432000" indent="-216000">
              <a:spcBef>
                <a:spcPts val="0"/>
              </a:spcBef>
              <a:buClr>
                <a:schemeClr val="accent3"/>
              </a:buClr>
              <a:buFont typeface="Wingdings" charset="2"/>
              <a:buChar char="§"/>
              <a:defRPr sz="1500"/>
            </a:lvl2pPr>
            <a:lvl3pPr marL="648000" indent="-216000">
              <a:spcBef>
                <a:spcPts val="0"/>
              </a:spcBef>
              <a:buClr>
                <a:schemeClr val="accent3"/>
              </a:buClr>
              <a:buFont typeface="Wingdings" charset="2"/>
              <a:buChar char="§"/>
              <a:defRPr sz="1500"/>
            </a:lvl3pPr>
            <a:lvl4pPr marL="864000" indent="-216000">
              <a:spcBef>
                <a:spcPts val="0"/>
              </a:spcBef>
              <a:buClr>
                <a:schemeClr val="accent3"/>
              </a:buClr>
              <a:buFont typeface="Wingdings" charset="2"/>
              <a:buChar char="§"/>
              <a:defRPr sz="1500"/>
            </a:lvl4pPr>
            <a:lvl5pPr marL="1080000" indent="-216000">
              <a:spcBef>
                <a:spcPts val="0"/>
              </a:spcBef>
              <a:buClr>
                <a:schemeClr val="accent3"/>
              </a:buClr>
              <a:buFont typeface="Wingdings"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Rechthoek 6"/>
          <p:cNvSpPr/>
          <p:nvPr userDrawn="1"/>
        </p:nvSpPr>
        <p:spPr>
          <a:xfrm>
            <a:off x="612000" y="540000"/>
            <a:ext cx="8532000" cy="31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1" name="Rechte verbindingslijn 11"/>
          <p:cNvCxnSpPr/>
          <p:nvPr userDrawn="1"/>
        </p:nvCxnSpPr>
        <p:spPr>
          <a:xfrm>
            <a:off x="612000" y="6084000"/>
            <a:ext cx="7920000" cy="0"/>
          </a:xfrm>
          <a:prstGeom prst="line">
            <a:avLst/>
          </a:prstGeom>
          <a:ln w="63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4"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9136" y="6126855"/>
            <a:ext cx="1238704" cy="469392"/>
          </a:xfrm>
          <a:prstGeom prst="rect">
            <a:avLst/>
          </a:prstGeom>
        </p:spPr>
      </p:pic>
    </p:spTree>
    <p:extLst>
      <p:ext uri="{BB962C8B-B14F-4D97-AF65-F5344CB8AC3E}">
        <p14:creationId xmlns:p14="http://schemas.microsoft.com/office/powerpoint/2010/main" val="330451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Vito-Titel+bullets-blauw">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1259999" y="6174910"/>
            <a:ext cx="6063667" cy="365125"/>
          </a:xfrm>
        </p:spPr>
        <p:txBody>
          <a:bodyPr lIns="0" tIns="0" rIns="0" bIns="0" anchor="t" anchorCtr="0"/>
          <a:lstStyle>
            <a:lvl1pPr algn="l">
              <a:defRPr sz="1000" b="0" i="1">
                <a:solidFill>
                  <a:schemeClr val="tx2"/>
                </a:solidFill>
              </a:defRPr>
            </a:lvl1pPr>
          </a:lstStyle>
          <a:p>
            <a:r>
              <a:rPr lang="nl-NL"/>
              <a:t>Voettekst invulling</a:t>
            </a:r>
            <a:endParaRPr lang="nl-NL" dirty="0"/>
          </a:p>
        </p:txBody>
      </p:sp>
      <p:sp>
        <p:nvSpPr>
          <p:cNvPr id="6" name="Tijdelijke aanduiding voor dianummer 5"/>
          <p:cNvSpPr>
            <a:spLocks noGrp="1"/>
          </p:cNvSpPr>
          <p:nvPr>
            <p:ph type="sldNum" sz="quarter" idx="12"/>
          </p:nvPr>
        </p:nvSpPr>
        <p:spPr>
          <a:xfrm>
            <a:off x="612000" y="6172270"/>
            <a:ext cx="531000" cy="365125"/>
          </a:xfrm>
        </p:spPr>
        <p:txBody>
          <a:bodyPr lIns="0" tIns="0" rIns="0" bIns="0" anchor="t" anchorCtr="0"/>
          <a:lstStyle>
            <a:lvl1pPr algn="l">
              <a:defRPr sz="800">
                <a:solidFill>
                  <a:schemeClr val="tx2"/>
                </a:solidFill>
              </a:defRPr>
            </a:lvl1pPr>
          </a:lstStyle>
          <a:p>
            <a:fld id="{90B3C938-B854-8048-B577-623D12B3138F}" type="slidenum">
              <a:rPr lang="nl-NL" smtClean="0"/>
              <a:pPr/>
              <a:t>‹#›</a:t>
            </a:fld>
            <a:endParaRPr lang="nl-NL"/>
          </a:p>
        </p:txBody>
      </p:sp>
      <p:sp>
        <p:nvSpPr>
          <p:cNvPr id="7" name="Rechthoek 6"/>
          <p:cNvSpPr/>
          <p:nvPr/>
        </p:nvSpPr>
        <p:spPr>
          <a:xfrm>
            <a:off x="612000" y="540000"/>
            <a:ext cx="8532000" cy="31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755999" y="540001"/>
            <a:ext cx="8060525" cy="316799"/>
          </a:xfrm>
        </p:spPr>
        <p:txBody>
          <a:bodyPr wrap="none" lIns="0" tIns="0" rIns="0" bIns="0" anchor="t" anchorCtr="0">
            <a:noAutofit/>
          </a:bodyPr>
          <a:lstStyle>
            <a:lvl1pPr algn="l">
              <a:defRPr sz="1700" b="0" i="0" cap="all">
                <a:solidFill>
                  <a:schemeClr val="bg1"/>
                </a:solidFill>
              </a:defRPr>
            </a:lvl1pPr>
          </a:lstStyle>
          <a:p>
            <a:r>
              <a:rPr lang="en-US"/>
              <a:t>Click to edit Master title style</a:t>
            </a:r>
            <a:endParaRPr lang="nl-NL" dirty="0"/>
          </a:p>
        </p:txBody>
      </p:sp>
      <p:cxnSp>
        <p:nvCxnSpPr>
          <p:cNvPr id="12" name="Rechte verbindingslijn 11"/>
          <p:cNvCxnSpPr/>
          <p:nvPr/>
        </p:nvCxnSpPr>
        <p:spPr>
          <a:xfrm>
            <a:off x="612000" y="6084000"/>
            <a:ext cx="7920000" cy="0"/>
          </a:xfrm>
          <a:prstGeom prst="line">
            <a:avLst/>
          </a:prstGeom>
          <a:ln w="63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tekst 7"/>
          <p:cNvSpPr>
            <a:spLocks noGrp="1"/>
          </p:cNvSpPr>
          <p:nvPr>
            <p:ph type="body" sz="quarter" idx="13"/>
          </p:nvPr>
        </p:nvSpPr>
        <p:spPr>
          <a:xfrm>
            <a:off x="755999" y="1052287"/>
            <a:ext cx="7487890" cy="4729238"/>
          </a:xfrm>
        </p:spPr>
        <p:txBody>
          <a:bodyPr lIns="0" tIns="0" rIns="0" bIns="0">
            <a:noAutofit/>
          </a:bodyPr>
          <a:lstStyle>
            <a:lvl1pPr marL="216000" indent="-216000">
              <a:buClr>
                <a:schemeClr val="accent1"/>
              </a:buClr>
              <a:buFont typeface="Wingdings" charset="2"/>
              <a:buChar char="§"/>
              <a:defRPr sz="1500"/>
            </a:lvl1pPr>
            <a:lvl2pPr marL="432000" indent="-216000">
              <a:spcBef>
                <a:spcPts val="0"/>
              </a:spcBef>
              <a:buClr>
                <a:schemeClr val="accent1"/>
              </a:buClr>
              <a:buFont typeface="Wingdings" charset="2"/>
              <a:buChar char="§"/>
              <a:defRPr sz="1500"/>
            </a:lvl2pPr>
            <a:lvl3pPr marL="648000" indent="-216000">
              <a:spcBef>
                <a:spcPts val="0"/>
              </a:spcBef>
              <a:buClr>
                <a:schemeClr val="accent1"/>
              </a:buClr>
              <a:buFont typeface="Wingdings" charset="2"/>
              <a:buChar char="§"/>
              <a:defRPr sz="1500"/>
            </a:lvl3pPr>
            <a:lvl4pPr marL="864000" indent="-216000">
              <a:spcBef>
                <a:spcPts val="0"/>
              </a:spcBef>
              <a:buClr>
                <a:schemeClr val="accent1"/>
              </a:buClr>
              <a:buFont typeface="Wingdings" charset="2"/>
              <a:buChar char="§"/>
              <a:defRPr sz="1500"/>
            </a:lvl4pPr>
            <a:lvl5pPr marL="1080000" indent="-216000">
              <a:spcBef>
                <a:spcPts val="0"/>
              </a:spcBef>
              <a:buClr>
                <a:schemeClr val="accent1"/>
              </a:buClr>
              <a:buFont typeface="Wingdings"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Rechthoek 6"/>
          <p:cNvSpPr/>
          <p:nvPr userDrawn="1"/>
        </p:nvSpPr>
        <p:spPr>
          <a:xfrm>
            <a:off x="612000" y="540000"/>
            <a:ext cx="8532000" cy="31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1" name="Rechte verbindingslijn 11"/>
          <p:cNvCxnSpPr/>
          <p:nvPr userDrawn="1"/>
        </p:nvCxnSpPr>
        <p:spPr>
          <a:xfrm>
            <a:off x="612000" y="6084000"/>
            <a:ext cx="7920000"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4"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9136" y="6126855"/>
            <a:ext cx="1238704" cy="469392"/>
          </a:xfrm>
          <a:prstGeom prst="rect">
            <a:avLst/>
          </a:prstGeom>
        </p:spPr>
      </p:pic>
    </p:spTree>
    <p:extLst>
      <p:ext uri="{BB962C8B-B14F-4D97-AF65-F5344CB8AC3E}">
        <p14:creationId xmlns:p14="http://schemas.microsoft.com/office/powerpoint/2010/main" val="89563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Vito-Titel+bullets-oranje">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1259999" y="6174910"/>
            <a:ext cx="6063667" cy="365125"/>
          </a:xfrm>
        </p:spPr>
        <p:txBody>
          <a:bodyPr lIns="0" tIns="0" rIns="0" bIns="0" anchor="t" anchorCtr="0"/>
          <a:lstStyle>
            <a:lvl1pPr algn="l">
              <a:defRPr sz="1000" b="0" i="1">
                <a:solidFill>
                  <a:schemeClr val="tx2"/>
                </a:solidFill>
              </a:defRPr>
            </a:lvl1pPr>
          </a:lstStyle>
          <a:p>
            <a:r>
              <a:rPr lang="nl-NL"/>
              <a:t>Voettekst invulling</a:t>
            </a:r>
            <a:endParaRPr lang="nl-NL" dirty="0"/>
          </a:p>
        </p:txBody>
      </p:sp>
      <p:sp>
        <p:nvSpPr>
          <p:cNvPr id="6" name="Tijdelijke aanduiding voor dianummer 5"/>
          <p:cNvSpPr>
            <a:spLocks noGrp="1"/>
          </p:cNvSpPr>
          <p:nvPr>
            <p:ph type="sldNum" sz="quarter" idx="12"/>
          </p:nvPr>
        </p:nvSpPr>
        <p:spPr>
          <a:xfrm>
            <a:off x="612000" y="6172270"/>
            <a:ext cx="531000" cy="365125"/>
          </a:xfrm>
        </p:spPr>
        <p:txBody>
          <a:bodyPr lIns="0" tIns="0" rIns="0" bIns="0" anchor="t" anchorCtr="0"/>
          <a:lstStyle>
            <a:lvl1pPr algn="l">
              <a:defRPr sz="800">
                <a:solidFill>
                  <a:schemeClr val="tx2"/>
                </a:solidFill>
              </a:defRPr>
            </a:lvl1pPr>
          </a:lstStyle>
          <a:p>
            <a:fld id="{90B3C938-B854-8048-B577-623D12B3138F}" type="slidenum">
              <a:rPr lang="nl-NL" smtClean="0"/>
              <a:pPr/>
              <a:t>‹#›</a:t>
            </a:fld>
            <a:endParaRPr lang="nl-NL"/>
          </a:p>
        </p:txBody>
      </p:sp>
      <p:sp>
        <p:nvSpPr>
          <p:cNvPr id="7" name="Rechthoek 6"/>
          <p:cNvSpPr/>
          <p:nvPr/>
        </p:nvSpPr>
        <p:spPr>
          <a:xfrm>
            <a:off x="612000" y="540000"/>
            <a:ext cx="8532000" cy="31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755999" y="540001"/>
            <a:ext cx="8060525" cy="316799"/>
          </a:xfrm>
        </p:spPr>
        <p:txBody>
          <a:bodyPr wrap="none" lIns="0" tIns="0" rIns="0" bIns="0" anchor="t" anchorCtr="0">
            <a:noAutofit/>
          </a:bodyPr>
          <a:lstStyle>
            <a:lvl1pPr algn="l">
              <a:defRPr sz="1700" b="0" i="0" cap="all">
                <a:solidFill>
                  <a:schemeClr val="bg1"/>
                </a:solidFill>
              </a:defRPr>
            </a:lvl1pPr>
          </a:lstStyle>
          <a:p>
            <a:r>
              <a:rPr lang="en-US"/>
              <a:t>Click to edit Master title style</a:t>
            </a:r>
            <a:endParaRPr lang="nl-NL" dirty="0"/>
          </a:p>
        </p:txBody>
      </p:sp>
      <p:cxnSp>
        <p:nvCxnSpPr>
          <p:cNvPr id="12" name="Rechte verbindingslijn 11"/>
          <p:cNvCxnSpPr/>
          <p:nvPr/>
        </p:nvCxnSpPr>
        <p:spPr>
          <a:xfrm>
            <a:off x="612000" y="6084000"/>
            <a:ext cx="7920000" cy="0"/>
          </a:xfrm>
          <a:prstGeom prst="line">
            <a:avLst/>
          </a:prstGeom>
          <a:ln w="63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tekst 7"/>
          <p:cNvSpPr>
            <a:spLocks noGrp="1"/>
          </p:cNvSpPr>
          <p:nvPr>
            <p:ph type="body" sz="quarter" idx="13"/>
          </p:nvPr>
        </p:nvSpPr>
        <p:spPr>
          <a:xfrm>
            <a:off x="755999" y="1052287"/>
            <a:ext cx="7487890" cy="4729238"/>
          </a:xfrm>
        </p:spPr>
        <p:txBody>
          <a:bodyPr lIns="0" tIns="0" rIns="0" bIns="0">
            <a:noAutofit/>
          </a:bodyPr>
          <a:lstStyle>
            <a:lvl1pPr marL="216000" indent="-216000">
              <a:buClr>
                <a:schemeClr val="accent2"/>
              </a:buClr>
              <a:buFont typeface="Wingdings" charset="2"/>
              <a:buChar char="§"/>
              <a:defRPr sz="1500"/>
            </a:lvl1pPr>
            <a:lvl2pPr marL="432000" indent="-216000">
              <a:spcBef>
                <a:spcPts val="0"/>
              </a:spcBef>
              <a:buClr>
                <a:schemeClr val="accent2"/>
              </a:buClr>
              <a:buFont typeface="Wingdings" charset="2"/>
              <a:buChar char="§"/>
              <a:defRPr sz="1500"/>
            </a:lvl2pPr>
            <a:lvl3pPr marL="648000" indent="-216000">
              <a:spcBef>
                <a:spcPts val="0"/>
              </a:spcBef>
              <a:buClr>
                <a:schemeClr val="accent2"/>
              </a:buClr>
              <a:buFont typeface="Wingdings" charset="2"/>
              <a:buChar char="§"/>
              <a:defRPr sz="1500"/>
            </a:lvl3pPr>
            <a:lvl4pPr marL="864000" indent="-216000">
              <a:spcBef>
                <a:spcPts val="0"/>
              </a:spcBef>
              <a:buClr>
                <a:schemeClr val="accent2"/>
              </a:buClr>
              <a:buFont typeface="Wingdings" charset="2"/>
              <a:buChar char="§"/>
              <a:defRPr sz="1500"/>
            </a:lvl4pPr>
            <a:lvl5pPr marL="1080000" indent="-216000">
              <a:spcBef>
                <a:spcPts val="0"/>
              </a:spcBef>
              <a:buClr>
                <a:schemeClr val="accent2"/>
              </a:buClr>
              <a:buFont typeface="Wingdings"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Rechthoek 6"/>
          <p:cNvSpPr/>
          <p:nvPr userDrawn="1"/>
        </p:nvSpPr>
        <p:spPr>
          <a:xfrm>
            <a:off x="612000" y="540000"/>
            <a:ext cx="8532000" cy="31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1" name="Rechte verbindingslijn 11"/>
          <p:cNvCxnSpPr/>
          <p:nvPr userDrawn="1"/>
        </p:nvCxnSpPr>
        <p:spPr>
          <a:xfrm>
            <a:off x="612000" y="6084000"/>
            <a:ext cx="7920000"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4"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9136" y="6126855"/>
            <a:ext cx="1238704" cy="469392"/>
          </a:xfrm>
          <a:prstGeom prst="rect">
            <a:avLst/>
          </a:prstGeom>
        </p:spPr>
      </p:pic>
    </p:spTree>
    <p:extLst>
      <p:ext uri="{BB962C8B-B14F-4D97-AF65-F5344CB8AC3E}">
        <p14:creationId xmlns:p14="http://schemas.microsoft.com/office/powerpoint/2010/main" val="2582305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Vito-Titel+bullets-groen">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1259999" y="6174910"/>
            <a:ext cx="6063667" cy="365125"/>
          </a:xfrm>
        </p:spPr>
        <p:txBody>
          <a:bodyPr lIns="0" tIns="0" rIns="0" bIns="0" anchor="t" anchorCtr="0"/>
          <a:lstStyle>
            <a:lvl1pPr algn="l">
              <a:defRPr sz="1000" b="0" i="1">
                <a:solidFill>
                  <a:schemeClr val="tx2"/>
                </a:solidFill>
              </a:defRPr>
            </a:lvl1pPr>
          </a:lstStyle>
          <a:p>
            <a:r>
              <a:rPr lang="nl-NL"/>
              <a:t>Voettekst invulling</a:t>
            </a:r>
            <a:endParaRPr lang="nl-NL" dirty="0"/>
          </a:p>
        </p:txBody>
      </p:sp>
      <p:sp>
        <p:nvSpPr>
          <p:cNvPr id="6" name="Tijdelijke aanduiding voor dianummer 5"/>
          <p:cNvSpPr>
            <a:spLocks noGrp="1"/>
          </p:cNvSpPr>
          <p:nvPr>
            <p:ph type="sldNum" sz="quarter" idx="12"/>
          </p:nvPr>
        </p:nvSpPr>
        <p:spPr>
          <a:xfrm>
            <a:off x="612000" y="6172270"/>
            <a:ext cx="531000" cy="365125"/>
          </a:xfrm>
        </p:spPr>
        <p:txBody>
          <a:bodyPr lIns="0" tIns="0" rIns="0" bIns="0" anchor="t" anchorCtr="0"/>
          <a:lstStyle>
            <a:lvl1pPr algn="l">
              <a:defRPr sz="800">
                <a:solidFill>
                  <a:schemeClr val="tx2"/>
                </a:solidFill>
              </a:defRPr>
            </a:lvl1pPr>
          </a:lstStyle>
          <a:p>
            <a:fld id="{90B3C938-B854-8048-B577-623D12B3138F}" type="slidenum">
              <a:rPr lang="nl-NL" smtClean="0"/>
              <a:pPr/>
              <a:t>‹#›</a:t>
            </a:fld>
            <a:endParaRPr lang="nl-NL"/>
          </a:p>
        </p:txBody>
      </p:sp>
      <p:sp>
        <p:nvSpPr>
          <p:cNvPr id="7" name="Rechthoek 6"/>
          <p:cNvSpPr/>
          <p:nvPr/>
        </p:nvSpPr>
        <p:spPr>
          <a:xfrm>
            <a:off x="612000" y="540000"/>
            <a:ext cx="8532000" cy="31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755999" y="540001"/>
            <a:ext cx="8060525" cy="316799"/>
          </a:xfrm>
        </p:spPr>
        <p:txBody>
          <a:bodyPr wrap="none" lIns="0" tIns="0" rIns="0" bIns="0" anchor="t" anchorCtr="0">
            <a:noAutofit/>
          </a:bodyPr>
          <a:lstStyle>
            <a:lvl1pPr algn="l">
              <a:defRPr sz="1700" b="0" i="0" cap="all">
                <a:solidFill>
                  <a:schemeClr val="bg1"/>
                </a:solidFill>
              </a:defRPr>
            </a:lvl1pPr>
          </a:lstStyle>
          <a:p>
            <a:r>
              <a:rPr lang="en-US"/>
              <a:t>Click to edit Master title style</a:t>
            </a:r>
            <a:endParaRPr lang="nl-NL" dirty="0"/>
          </a:p>
        </p:txBody>
      </p:sp>
      <p:cxnSp>
        <p:nvCxnSpPr>
          <p:cNvPr id="12" name="Rechte verbindingslijn 11"/>
          <p:cNvCxnSpPr/>
          <p:nvPr/>
        </p:nvCxnSpPr>
        <p:spPr>
          <a:xfrm>
            <a:off x="612000" y="6084000"/>
            <a:ext cx="7920000" cy="0"/>
          </a:xfrm>
          <a:prstGeom prst="line">
            <a:avLst/>
          </a:prstGeom>
          <a:ln w="63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tekst 7"/>
          <p:cNvSpPr>
            <a:spLocks noGrp="1"/>
          </p:cNvSpPr>
          <p:nvPr>
            <p:ph type="body" sz="quarter" idx="13"/>
          </p:nvPr>
        </p:nvSpPr>
        <p:spPr>
          <a:xfrm>
            <a:off x="755999" y="1052287"/>
            <a:ext cx="7487890" cy="4729238"/>
          </a:xfrm>
        </p:spPr>
        <p:txBody>
          <a:bodyPr lIns="0" tIns="0" rIns="0" bIns="0">
            <a:noAutofit/>
          </a:bodyPr>
          <a:lstStyle>
            <a:lvl1pPr marL="216000" indent="-216000">
              <a:buClr>
                <a:schemeClr val="accent3"/>
              </a:buClr>
              <a:buFont typeface="Wingdings" charset="2"/>
              <a:buChar char="§"/>
              <a:defRPr sz="1500"/>
            </a:lvl1pPr>
            <a:lvl2pPr marL="432000" indent="-216000">
              <a:spcBef>
                <a:spcPts val="0"/>
              </a:spcBef>
              <a:buClr>
                <a:schemeClr val="accent3"/>
              </a:buClr>
              <a:buFont typeface="Wingdings" charset="2"/>
              <a:buChar char="§"/>
              <a:defRPr sz="1500"/>
            </a:lvl2pPr>
            <a:lvl3pPr marL="648000" indent="-216000">
              <a:spcBef>
                <a:spcPts val="0"/>
              </a:spcBef>
              <a:buClr>
                <a:schemeClr val="accent3"/>
              </a:buClr>
              <a:buFont typeface="Wingdings" charset="2"/>
              <a:buChar char="§"/>
              <a:defRPr sz="1500"/>
            </a:lvl3pPr>
            <a:lvl4pPr marL="864000" indent="-216000">
              <a:spcBef>
                <a:spcPts val="0"/>
              </a:spcBef>
              <a:buClr>
                <a:schemeClr val="accent3"/>
              </a:buClr>
              <a:buFont typeface="Wingdings" charset="2"/>
              <a:buChar char="§"/>
              <a:defRPr sz="1500"/>
            </a:lvl4pPr>
            <a:lvl5pPr marL="1080000" indent="-216000">
              <a:spcBef>
                <a:spcPts val="0"/>
              </a:spcBef>
              <a:buClr>
                <a:schemeClr val="accent3"/>
              </a:buClr>
              <a:buFont typeface="Wingdings" charset="2"/>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Rechthoek 6"/>
          <p:cNvSpPr/>
          <p:nvPr userDrawn="1"/>
        </p:nvSpPr>
        <p:spPr>
          <a:xfrm>
            <a:off x="612000" y="540000"/>
            <a:ext cx="8532000" cy="31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11" name="Rechte verbindingslijn 11"/>
          <p:cNvCxnSpPr/>
          <p:nvPr userDrawn="1"/>
        </p:nvCxnSpPr>
        <p:spPr>
          <a:xfrm>
            <a:off x="612000" y="6084000"/>
            <a:ext cx="7920000" cy="0"/>
          </a:xfrm>
          <a:prstGeom prst="line">
            <a:avLst/>
          </a:prstGeom>
          <a:ln w="63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4"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9136" y="6126855"/>
            <a:ext cx="1238704" cy="469392"/>
          </a:xfrm>
          <a:prstGeom prst="rect">
            <a:avLst/>
          </a:prstGeom>
        </p:spPr>
      </p:pic>
    </p:spTree>
    <p:extLst>
      <p:ext uri="{BB962C8B-B14F-4D97-AF65-F5344CB8AC3E}">
        <p14:creationId xmlns:p14="http://schemas.microsoft.com/office/powerpoint/2010/main" val="121230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ito-CorpTiteldia-Oranje">
    <p:spTree>
      <p:nvGrpSpPr>
        <p:cNvPr id="1" name=""/>
        <p:cNvGrpSpPr/>
        <p:nvPr/>
      </p:nvGrpSpPr>
      <p:grpSpPr>
        <a:xfrm>
          <a:off x="0" y="0"/>
          <a:ext cx="0" cy="0"/>
          <a:chOff x="0" y="0"/>
          <a:chExt cx="0" cy="0"/>
        </a:xfrm>
      </p:grpSpPr>
      <p:sp>
        <p:nvSpPr>
          <p:cNvPr id="4" name="Rectangle 3"/>
          <p:cNvSpPr/>
          <p:nvPr userDrawn="1"/>
        </p:nvSpPr>
        <p:spPr>
          <a:xfrm>
            <a:off x="610572" y="3595051"/>
            <a:ext cx="755327" cy="93422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1460993" y="3884737"/>
            <a:ext cx="6688139" cy="571384"/>
          </a:xfrm>
        </p:spPr>
        <p:txBody>
          <a:bodyPr lIns="0" tIns="0" rIns="0" bIns="0" anchor="b" anchorCtr="0">
            <a:noAutofit/>
          </a:bodyPr>
          <a:lstStyle>
            <a:lvl1pPr algn="l">
              <a:lnSpc>
                <a:spcPct val="90000"/>
              </a:lnSpc>
              <a:defRPr sz="2200" b="1" cap="all">
                <a:solidFill>
                  <a:schemeClr val="accent2"/>
                </a:solidFill>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684114" y="4668277"/>
            <a:ext cx="7465017" cy="854701"/>
          </a:xfrm>
        </p:spPr>
        <p:txBody>
          <a:bodyPr lIns="0" tIns="0" rIns="0" bIns="0">
            <a:noAutofit/>
          </a:bodyPr>
          <a:lstStyle>
            <a:lvl1pPr marL="0" indent="0" algn="l">
              <a:spcBef>
                <a:spcPts val="0"/>
              </a:spcBef>
              <a:buNone/>
              <a:defRPr sz="15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auteur powerpoint</a:t>
            </a:r>
            <a:endParaRPr lang="nl-NL" dirty="0"/>
          </a:p>
        </p:txBody>
      </p:sp>
      <p:cxnSp>
        <p:nvCxnSpPr>
          <p:cNvPr id="6" name="Straight Connector 5"/>
          <p:cNvCxnSpPr/>
          <p:nvPr userDrawn="1"/>
        </p:nvCxnSpPr>
        <p:spPr>
          <a:xfrm>
            <a:off x="1287475" y="4514641"/>
            <a:ext cx="6861657"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8"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0009" y="5903366"/>
            <a:ext cx="2186677" cy="828615"/>
          </a:xfrm>
          <a:prstGeom prst="rect">
            <a:avLst/>
          </a:prstGeom>
        </p:spPr>
      </p:pic>
      <p:sp>
        <p:nvSpPr>
          <p:cNvPr id="7" name="Picture Placeholder 16"/>
          <p:cNvSpPr>
            <a:spLocks noGrp="1"/>
          </p:cNvSpPr>
          <p:nvPr>
            <p:ph type="pic" sz="quarter" idx="10"/>
          </p:nvPr>
        </p:nvSpPr>
        <p:spPr>
          <a:xfrm>
            <a:off x="0" y="0"/>
            <a:ext cx="9144000" cy="3595688"/>
          </a:xfrm>
        </p:spPr>
        <p:txBody>
          <a:bodyPr>
            <a:normAutofit/>
          </a:bodyPr>
          <a:lstStyle>
            <a:lvl1pPr marL="0" indent="0">
              <a:buNone/>
              <a:defRPr sz="900"/>
            </a:lvl1pPr>
          </a:lstStyle>
          <a:p>
            <a:r>
              <a:rPr lang="en-US"/>
              <a:t>Click icon to add picture</a:t>
            </a:r>
            <a:endParaRPr lang="nl-BE"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6703" b="24323"/>
          <a:stretch/>
        </p:blipFill>
        <p:spPr>
          <a:xfrm>
            <a:off x="0" y="-1"/>
            <a:ext cx="9144000" cy="3595051"/>
          </a:xfrm>
          <a:prstGeom prst="rect">
            <a:avLst/>
          </a:prstGeom>
        </p:spPr>
      </p:pic>
    </p:spTree>
    <p:extLst>
      <p:ext uri="{BB962C8B-B14F-4D97-AF65-F5344CB8AC3E}">
        <p14:creationId xmlns:p14="http://schemas.microsoft.com/office/powerpoint/2010/main" val="103169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Vito-CorpTiteldia-groen">
    <p:spTree>
      <p:nvGrpSpPr>
        <p:cNvPr id="1" name=""/>
        <p:cNvGrpSpPr/>
        <p:nvPr/>
      </p:nvGrpSpPr>
      <p:grpSpPr>
        <a:xfrm>
          <a:off x="0" y="0"/>
          <a:ext cx="0" cy="0"/>
          <a:chOff x="0" y="0"/>
          <a:chExt cx="0" cy="0"/>
        </a:xfrm>
      </p:grpSpPr>
      <p:sp>
        <p:nvSpPr>
          <p:cNvPr id="4" name="Rectangle 3"/>
          <p:cNvSpPr/>
          <p:nvPr userDrawn="1"/>
        </p:nvSpPr>
        <p:spPr>
          <a:xfrm>
            <a:off x="610572" y="3595051"/>
            <a:ext cx="755327" cy="93422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1460993" y="3884737"/>
            <a:ext cx="6688139" cy="571384"/>
          </a:xfrm>
        </p:spPr>
        <p:txBody>
          <a:bodyPr lIns="0" tIns="0" rIns="0" bIns="0" anchor="b" anchorCtr="0">
            <a:noAutofit/>
          </a:bodyPr>
          <a:lstStyle>
            <a:lvl1pPr algn="l">
              <a:lnSpc>
                <a:spcPct val="90000"/>
              </a:lnSpc>
              <a:defRPr sz="2200" b="1" cap="all">
                <a:solidFill>
                  <a:schemeClr val="accent3"/>
                </a:solidFill>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684114" y="4668277"/>
            <a:ext cx="7465017" cy="854701"/>
          </a:xfrm>
        </p:spPr>
        <p:txBody>
          <a:bodyPr lIns="0" tIns="0" rIns="0" bIns="0">
            <a:noAutofit/>
          </a:bodyPr>
          <a:lstStyle>
            <a:lvl1pPr marL="0" indent="0" algn="l">
              <a:spcBef>
                <a:spcPts val="0"/>
              </a:spcBef>
              <a:buNone/>
              <a:defRPr sz="15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auteur powerpoint</a:t>
            </a:r>
            <a:endParaRPr lang="nl-NL" dirty="0"/>
          </a:p>
        </p:txBody>
      </p:sp>
      <p:cxnSp>
        <p:nvCxnSpPr>
          <p:cNvPr id="6" name="Straight Connector 5"/>
          <p:cNvCxnSpPr/>
          <p:nvPr userDrawn="1"/>
        </p:nvCxnSpPr>
        <p:spPr>
          <a:xfrm>
            <a:off x="1287475" y="4521898"/>
            <a:ext cx="6861657"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18"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0009" y="5903366"/>
            <a:ext cx="2186677" cy="828615"/>
          </a:xfrm>
          <a:prstGeom prst="rect">
            <a:avLst/>
          </a:prstGeom>
        </p:spPr>
      </p:pic>
      <p:sp>
        <p:nvSpPr>
          <p:cNvPr id="7" name="Picture Placeholder 16"/>
          <p:cNvSpPr>
            <a:spLocks noGrp="1"/>
          </p:cNvSpPr>
          <p:nvPr>
            <p:ph type="pic" sz="quarter" idx="10"/>
          </p:nvPr>
        </p:nvSpPr>
        <p:spPr>
          <a:xfrm>
            <a:off x="0" y="0"/>
            <a:ext cx="9144000" cy="3595688"/>
          </a:xfrm>
        </p:spPr>
        <p:txBody>
          <a:bodyPr>
            <a:normAutofit/>
          </a:bodyPr>
          <a:lstStyle>
            <a:lvl1pPr marL="0" indent="0">
              <a:buNone/>
              <a:defRPr sz="900"/>
            </a:lvl1pPr>
          </a:lstStyle>
          <a:p>
            <a:r>
              <a:rPr lang="en-US"/>
              <a:t>Click icon to add picture</a:t>
            </a:r>
            <a:endParaRPr lang="nl-BE" dirty="0"/>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6703" b="24323"/>
          <a:stretch/>
        </p:blipFill>
        <p:spPr>
          <a:xfrm>
            <a:off x="0" y="-1"/>
            <a:ext cx="9144000" cy="3595051"/>
          </a:xfrm>
          <a:prstGeom prst="rect">
            <a:avLst/>
          </a:prstGeom>
        </p:spPr>
      </p:pic>
    </p:spTree>
    <p:extLst>
      <p:ext uri="{BB962C8B-B14F-4D97-AF65-F5344CB8AC3E}">
        <p14:creationId xmlns:p14="http://schemas.microsoft.com/office/powerpoint/2010/main" val="103169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Vito-Titeldia-blauw">
    <p:spTree>
      <p:nvGrpSpPr>
        <p:cNvPr id="1" name=""/>
        <p:cNvGrpSpPr/>
        <p:nvPr/>
      </p:nvGrpSpPr>
      <p:grpSpPr>
        <a:xfrm>
          <a:off x="0" y="0"/>
          <a:ext cx="0" cy="0"/>
          <a:chOff x="0" y="0"/>
          <a:chExt cx="0" cy="0"/>
        </a:xfrm>
      </p:grpSpPr>
      <p:sp>
        <p:nvSpPr>
          <p:cNvPr id="4" name="Rectangle 3"/>
          <p:cNvSpPr/>
          <p:nvPr userDrawn="1"/>
        </p:nvSpPr>
        <p:spPr>
          <a:xfrm>
            <a:off x="610572" y="3595051"/>
            <a:ext cx="755327" cy="9342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900"/>
          </a:p>
        </p:txBody>
      </p:sp>
      <p:sp>
        <p:nvSpPr>
          <p:cNvPr id="2" name="Titel 1"/>
          <p:cNvSpPr>
            <a:spLocks noGrp="1"/>
          </p:cNvSpPr>
          <p:nvPr>
            <p:ph type="ctrTitle"/>
          </p:nvPr>
        </p:nvSpPr>
        <p:spPr>
          <a:xfrm>
            <a:off x="1460993" y="3884737"/>
            <a:ext cx="6688139" cy="571384"/>
          </a:xfrm>
        </p:spPr>
        <p:txBody>
          <a:bodyPr lIns="0" tIns="0" rIns="0" bIns="0" anchor="b" anchorCtr="0">
            <a:noAutofit/>
          </a:bodyPr>
          <a:lstStyle>
            <a:lvl1pPr algn="l">
              <a:lnSpc>
                <a:spcPct val="90000"/>
              </a:lnSpc>
              <a:defRPr sz="2200" b="1" cap="all">
                <a:solidFill>
                  <a:schemeClr val="accent1"/>
                </a:solidFill>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684114" y="4668277"/>
            <a:ext cx="7465017" cy="854701"/>
          </a:xfrm>
        </p:spPr>
        <p:txBody>
          <a:bodyPr lIns="0" tIns="0" rIns="0" bIns="0">
            <a:noAutofit/>
          </a:bodyPr>
          <a:lstStyle>
            <a:lvl1pPr marL="0" indent="0" algn="l">
              <a:spcBef>
                <a:spcPts val="0"/>
              </a:spcBef>
              <a:buNone/>
              <a:defRPr sz="15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auteur powerpoint</a:t>
            </a:r>
            <a:endParaRPr lang="nl-NL" dirty="0"/>
          </a:p>
        </p:txBody>
      </p:sp>
      <p:sp>
        <p:nvSpPr>
          <p:cNvPr id="21" name="Tijdelijke aanduiding voor afbeelding 20"/>
          <p:cNvSpPr>
            <a:spLocks noGrp="1"/>
          </p:cNvSpPr>
          <p:nvPr>
            <p:ph type="pic" sz="quarter" idx="11"/>
          </p:nvPr>
        </p:nvSpPr>
        <p:spPr>
          <a:xfrm>
            <a:off x="684115" y="3694176"/>
            <a:ext cx="603360" cy="731520"/>
          </a:xfrm>
        </p:spPr>
        <p:txBody>
          <a:bodyPr lIns="0" tIns="0" rIns="0" bIns="0">
            <a:noAutofit/>
          </a:bodyPr>
          <a:lstStyle>
            <a:lvl1pPr marL="0" indent="0">
              <a:buNone/>
              <a:defRPr sz="800">
                <a:solidFill>
                  <a:schemeClr val="bg1"/>
                </a:solidFill>
              </a:defRPr>
            </a:lvl1pPr>
          </a:lstStyle>
          <a:p>
            <a:r>
              <a:rPr lang="en-US"/>
              <a:t>Click icon to add picture</a:t>
            </a:r>
            <a:endParaRPr lang="nl-NL" dirty="0"/>
          </a:p>
        </p:txBody>
      </p:sp>
      <p:cxnSp>
        <p:nvCxnSpPr>
          <p:cNvPr id="6" name="Straight Connector 5"/>
          <p:cNvCxnSpPr/>
          <p:nvPr userDrawn="1"/>
        </p:nvCxnSpPr>
        <p:spPr>
          <a:xfrm>
            <a:off x="1287475" y="4514641"/>
            <a:ext cx="6861657"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0009" y="5903366"/>
            <a:ext cx="2186677" cy="828615"/>
          </a:xfrm>
          <a:prstGeom prst="rect">
            <a:avLst/>
          </a:prstGeom>
        </p:spPr>
      </p:pic>
      <p:sp>
        <p:nvSpPr>
          <p:cNvPr id="8" name="Picture Placeholder 16"/>
          <p:cNvSpPr>
            <a:spLocks noGrp="1"/>
          </p:cNvSpPr>
          <p:nvPr>
            <p:ph type="pic" sz="quarter" idx="10"/>
          </p:nvPr>
        </p:nvSpPr>
        <p:spPr>
          <a:xfrm>
            <a:off x="0" y="0"/>
            <a:ext cx="9144000" cy="3595688"/>
          </a:xfrm>
        </p:spPr>
        <p:txBody>
          <a:bodyPr>
            <a:normAutofit/>
          </a:bodyPr>
          <a:lstStyle>
            <a:lvl1pPr marL="0" indent="0">
              <a:buNone/>
              <a:defRPr sz="900"/>
            </a:lvl1pPr>
          </a:lstStyle>
          <a:p>
            <a:r>
              <a:rPr lang="en-US"/>
              <a:t>Click icon to add picture</a:t>
            </a:r>
            <a:endParaRPr lang="nl-BE" dirty="0"/>
          </a:p>
        </p:txBody>
      </p:sp>
      <p:sp>
        <p:nvSpPr>
          <p:cNvPr id="9" name="TextBox 5"/>
          <p:cNvSpPr txBox="1"/>
          <p:nvPr userDrawn="1"/>
        </p:nvSpPr>
        <p:spPr>
          <a:xfrm>
            <a:off x="1488501" y="3378781"/>
            <a:ext cx="6755907" cy="215444"/>
          </a:xfrm>
          <a:prstGeom prst="rect">
            <a:avLst/>
          </a:prstGeom>
          <a:noFill/>
        </p:spPr>
        <p:txBody>
          <a:bodyPr wrap="square" rtlCol="0">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BE" sz="800" dirty="0">
                <a:solidFill>
                  <a:srgbClr val="FF0000"/>
                </a:solidFill>
              </a:rPr>
              <a:t>VITO </a:t>
            </a:r>
            <a:r>
              <a:rPr lang="nl-BE" sz="800" dirty="0" err="1">
                <a:solidFill>
                  <a:srgbClr val="FF0000"/>
                </a:solidFill>
              </a:rPr>
              <a:t>icons</a:t>
            </a:r>
            <a:r>
              <a:rPr lang="nl-BE" sz="800" dirty="0">
                <a:solidFill>
                  <a:srgbClr val="FF0000"/>
                </a:solidFill>
              </a:rPr>
              <a:t> </a:t>
            </a:r>
            <a:r>
              <a:rPr lang="nl-BE" sz="800" dirty="0" err="1">
                <a:solidFill>
                  <a:srgbClr val="FF0000"/>
                </a:solidFill>
              </a:rPr>
              <a:t>can</a:t>
            </a:r>
            <a:r>
              <a:rPr lang="nl-BE" sz="800" dirty="0">
                <a:solidFill>
                  <a:srgbClr val="FF0000"/>
                </a:solidFill>
              </a:rPr>
              <a:t> </a:t>
            </a:r>
            <a:r>
              <a:rPr lang="nl-BE" sz="800" dirty="0" err="1">
                <a:solidFill>
                  <a:srgbClr val="FF0000"/>
                </a:solidFill>
              </a:rPr>
              <a:t>be</a:t>
            </a:r>
            <a:r>
              <a:rPr lang="nl-BE" sz="800" dirty="0">
                <a:solidFill>
                  <a:srgbClr val="FF0000"/>
                </a:solidFill>
              </a:rPr>
              <a:t> found on: </a:t>
            </a:r>
            <a:r>
              <a:rPr lang="nl-BE" sz="800" dirty="0">
                <a:solidFill>
                  <a:srgbClr val="FF0000"/>
                </a:solidFill>
                <a:hlinkClick r:id="rId3" action="ppaction://hlinkfile"/>
              </a:rPr>
              <a:t>Y:\_Stores\Store02\BeeldData\Logo's\__VITO\Iconen</a:t>
            </a:r>
            <a:endParaRPr lang="nl-BE" sz="800" dirty="0">
              <a:solidFill>
                <a:srgbClr val="FF0000"/>
              </a:solidFill>
            </a:endParaRPr>
          </a:p>
        </p:txBody>
      </p:sp>
      <p:sp>
        <p:nvSpPr>
          <p:cNvPr id="10" name="TextBox 6"/>
          <p:cNvSpPr txBox="1"/>
          <p:nvPr userDrawn="1"/>
        </p:nvSpPr>
        <p:spPr>
          <a:xfrm>
            <a:off x="107504" y="188640"/>
            <a:ext cx="6755907" cy="215444"/>
          </a:xfrm>
          <a:prstGeom prst="rect">
            <a:avLst/>
          </a:prstGeom>
          <a:noFill/>
        </p:spPr>
        <p:txBody>
          <a:bodyPr wrap="square" rtlCol="0">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BE" sz="800" dirty="0">
                <a:solidFill>
                  <a:srgbClr val="FF0000"/>
                </a:solidFill>
              </a:rPr>
              <a:t>VITO pictures </a:t>
            </a:r>
            <a:r>
              <a:rPr lang="nl-BE" sz="800" dirty="0" err="1">
                <a:solidFill>
                  <a:srgbClr val="FF0000"/>
                </a:solidFill>
              </a:rPr>
              <a:t>can</a:t>
            </a:r>
            <a:r>
              <a:rPr lang="nl-BE" sz="800" dirty="0">
                <a:solidFill>
                  <a:srgbClr val="FF0000"/>
                </a:solidFill>
              </a:rPr>
              <a:t> </a:t>
            </a:r>
            <a:r>
              <a:rPr lang="nl-BE" sz="800" dirty="0" err="1">
                <a:solidFill>
                  <a:srgbClr val="FF0000"/>
                </a:solidFill>
              </a:rPr>
              <a:t>be</a:t>
            </a:r>
            <a:r>
              <a:rPr lang="nl-BE" sz="800" dirty="0">
                <a:solidFill>
                  <a:srgbClr val="FF0000"/>
                </a:solidFill>
              </a:rPr>
              <a:t> found on: </a:t>
            </a:r>
            <a:r>
              <a:rPr lang="nl-BE" sz="800" dirty="0">
                <a:solidFill>
                  <a:srgbClr val="FF0000"/>
                </a:solidFill>
                <a:hlinkClick r:id="rId4" action="ppaction://hlinkfile"/>
              </a:rPr>
              <a:t>Y:\_Stores\Store02\BeeldData\Foto</a:t>
            </a:r>
            <a:endParaRPr lang="nl-BE" sz="800" dirty="0">
              <a:solidFill>
                <a:srgbClr val="FF0000"/>
              </a:solidFill>
            </a:endParaRPr>
          </a:p>
        </p:txBody>
      </p:sp>
    </p:spTree>
    <p:extLst>
      <p:ext uri="{BB962C8B-B14F-4D97-AF65-F5344CB8AC3E}">
        <p14:creationId xmlns:p14="http://schemas.microsoft.com/office/powerpoint/2010/main" val="258983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Vito-Titeldia-oranje">
    <p:spTree>
      <p:nvGrpSpPr>
        <p:cNvPr id="1" name=""/>
        <p:cNvGrpSpPr/>
        <p:nvPr/>
      </p:nvGrpSpPr>
      <p:grpSpPr>
        <a:xfrm>
          <a:off x="0" y="0"/>
          <a:ext cx="0" cy="0"/>
          <a:chOff x="0" y="0"/>
          <a:chExt cx="0" cy="0"/>
        </a:xfrm>
      </p:grpSpPr>
      <p:sp>
        <p:nvSpPr>
          <p:cNvPr id="4" name="Rectangle 3"/>
          <p:cNvSpPr/>
          <p:nvPr userDrawn="1"/>
        </p:nvSpPr>
        <p:spPr>
          <a:xfrm>
            <a:off x="610572" y="3595051"/>
            <a:ext cx="755327" cy="93422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1460993" y="3884737"/>
            <a:ext cx="6688139" cy="571384"/>
          </a:xfrm>
        </p:spPr>
        <p:txBody>
          <a:bodyPr lIns="0" tIns="0" rIns="0" bIns="0" anchor="b" anchorCtr="0">
            <a:noAutofit/>
          </a:bodyPr>
          <a:lstStyle>
            <a:lvl1pPr algn="l">
              <a:lnSpc>
                <a:spcPct val="90000"/>
              </a:lnSpc>
              <a:defRPr sz="2200" b="1" cap="all">
                <a:solidFill>
                  <a:schemeClr val="accent2"/>
                </a:solidFill>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684114" y="4668277"/>
            <a:ext cx="7465017" cy="854701"/>
          </a:xfrm>
        </p:spPr>
        <p:txBody>
          <a:bodyPr lIns="0" tIns="0" rIns="0" bIns="0">
            <a:noAutofit/>
          </a:bodyPr>
          <a:lstStyle>
            <a:lvl1pPr marL="0" indent="0" algn="l">
              <a:spcBef>
                <a:spcPts val="0"/>
              </a:spcBef>
              <a:buNone/>
              <a:defRPr sz="15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auteur powerpoint</a:t>
            </a:r>
            <a:endParaRPr lang="nl-NL" dirty="0"/>
          </a:p>
        </p:txBody>
      </p:sp>
      <p:sp>
        <p:nvSpPr>
          <p:cNvPr id="21" name="Tijdelijke aanduiding voor afbeelding 20"/>
          <p:cNvSpPr>
            <a:spLocks noGrp="1"/>
          </p:cNvSpPr>
          <p:nvPr>
            <p:ph type="pic" sz="quarter" idx="11"/>
          </p:nvPr>
        </p:nvSpPr>
        <p:spPr>
          <a:xfrm>
            <a:off x="684115" y="3694176"/>
            <a:ext cx="603360" cy="731520"/>
          </a:xfrm>
        </p:spPr>
        <p:txBody>
          <a:bodyPr lIns="0" tIns="0" rIns="0" bIns="0">
            <a:noAutofit/>
          </a:bodyPr>
          <a:lstStyle>
            <a:lvl1pPr marL="0" indent="0">
              <a:buNone/>
              <a:defRPr sz="800">
                <a:solidFill>
                  <a:schemeClr val="bg1"/>
                </a:solidFill>
              </a:defRPr>
            </a:lvl1pPr>
          </a:lstStyle>
          <a:p>
            <a:r>
              <a:rPr lang="en-US"/>
              <a:t>Click icon to add picture</a:t>
            </a:r>
            <a:endParaRPr lang="nl-NL" dirty="0"/>
          </a:p>
        </p:txBody>
      </p:sp>
      <p:cxnSp>
        <p:nvCxnSpPr>
          <p:cNvPr id="6" name="Straight Connector 5"/>
          <p:cNvCxnSpPr/>
          <p:nvPr userDrawn="1"/>
        </p:nvCxnSpPr>
        <p:spPr>
          <a:xfrm>
            <a:off x="1287475" y="4514641"/>
            <a:ext cx="6861657"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7"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0009" y="5903366"/>
            <a:ext cx="2186677" cy="828615"/>
          </a:xfrm>
          <a:prstGeom prst="rect">
            <a:avLst/>
          </a:prstGeom>
        </p:spPr>
      </p:pic>
      <p:sp>
        <p:nvSpPr>
          <p:cNvPr id="8" name="Picture Placeholder 16"/>
          <p:cNvSpPr>
            <a:spLocks noGrp="1"/>
          </p:cNvSpPr>
          <p:nvPr>
            <p:ph type="pic" sz="quarter" idx="10"/>
          </p:nvPr>
        </p:nvSpPr>
        <p:spPr>
          <a:xfrm>
            <a:off x="0" y="0"/>
            <a:ext cx="9144000" cy="3595688"/>
          </a:xfrm>
        </p:spPr>
        <p:txBody>
          <a:bodyPr>
            <a:normAutofit/>
          </a:bodyPr>
          <a:lstStyle>
            <a:lvl1pPr marL="0" indent="0">
              <a:buNone/>
              <a:defRPr sz="900"/>
            </a:lvl1pPr>
          </a:lstStyle>
          <a:p>
            <a:r>
              <a:rPr lang="en-US"/>
              <a:t>Click icon to add picture</a:t>
            </a:r>
            <a:endParaRPr lang="nl-BE" dirty="0"/>
          </a:p>
        </p:txBody>
      </p:sp>
    </p:spTree>
    <p:extLst>
      <p:ext uri="{BB962C8B-B14F-4D97-AF65-F5344CB8AC3E}">
        <p14:creationId xmlns:p14="http://schemas.microsoft.com/office/powerpoint/2010/main" val="28436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Vito-Titeldia-groen">
    <p:spTree>
      <p:nvGrpSpPr>
        <p:cNvPr id="1" name=""/>
        <p:cNvGrpSpPr/>
        <p:nvPr/>
      </p:nvGrpSpPr>
      <p:grpSpPr>
        <a:xfrm>
          <a:off x="0" y="0"/>
          <a:ext cx="0" cy="0"/>
          <a:chOff x="0" y="0"/>
          <a:chExt cx="0" cy="0"/>
        </a:xfrm>
      </p:grpSpPr>
      <p:sp>
        <p:nvSpPr>
          <p:cNvPr id="4" name="Rectangle 3"/>
          <p:cNvSpPr/>
          <p:nvPr userDrawn="1"/>
        </p:nvSpPr>
        <p:spPr>
          <a:xfrm>
            <a:off x="610572" y="3595051"/>
            <a:ext cx="755327" cy="93422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1460993" y="3884737"/>
            <a:ext cx="6688139" cy="571384"/>
          </a:xfrm>
        </p:spPr>
        <p:txBody>
          <a:bodyPr lIns="0" tIns="0" rIns="0" bIns="0" anchor="b" anchorCtr="0">
            <a:noAutofit/>
          </a:bodyPr>
          <a:lstStyle>
            <a:lvl1pPr algn="l">
              <a:lnSpc>
                <a:spcPct val="90000"/>
              </a:lnSpc>
              <a:defRPr sz="2200" b="1" cap="all">
                <a:solidFill>
                  <a:schemeClr val="accent3"/>
                </a:solidFill>
              </a:defRPr>
            </a:lvl1pPr>
          </a:lstStyle>
          <a:p>
            <a:r>
              <a:rPr lang="en-US"/>
              <a:t>Click to edit Master title style</a:t>
            </a:r>
            <a:endParaRPr lang="nl-NL" dirty="0"/>
          </a:p>
        </p:txBody>
      </p:sp>
      <p:sp>
        <p:nvSpPr>
          <p:cNvPr id="3" name="Subtitel 2"/>
          <p:cNvSpPr>
            <a:spLocks noGrp="1"/>
          </p:cNvSpPr>
          <p:nvPr>
            <p:ph type="subTitle" idx="1" hasCustomPrompt="1"/>
          </p:nvPr>
        </p:nvSpPr>
        <p:spPr>
          <a:xfrm>
            <a:off x="684114" y="4668277"/>
            <a:ext cx="7465017" cy="854701"/>
          </a:xfrm>
        </p:spPr>
        <p:txBody>
          <a:bodyPr lIns="0" tIns="0" rIns="0" bIns="0">
            <a:noAutofit/>
          </a:bodyPr>
          <a:lstStyle>
            <a:lvl1pPr marL="0" indent="0" algn="l">
              <a:spcBef>
                <a:spcPts val="0"/>
              </a:spcBef>
              <a:buNone/>
              <a:defRPr sz="15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auteur powerpoint</a:t>
            </a:r>
            <a:endParaRPr lang="nl-NL" dirty="0"/>
          </a:p>
        </p:txBody>
      </p:sp>
      <p:sp>
        <p:nvSpPr>
          <p:cNvPr id="21" name="Tijdelijke aanduiding voor afbeelding 20"/>
          <p:cNvSpPr>
            <a:spLocks noGrp="1"/>
          </p:cNvSpPr>
          <p:nvPr>
            <p:ph type="pic" sz="quarter" idx="11"/>
          </p:nvPr>
        </p:nvSpPr>
        <p:spPr>
          <a:xfrm>
            <a:off x="684115" y="3694176"/>
            <a:ext cx="603360" cy="731520"/>
          </a:xfrm>
        </p:spPr>
        <p:txBody>
          <a:bodyPr lIns="0" tIns="0" rIns="0" bIns="0">
            <a:noAutofit/>
          </a:bodyPr>
          <a:lstStyle>
            <a:lvl1pPr marL="0" indent="0">
              <a:buNone/>
              <a:defRPr sz="800">
                <a:solidFill>
                  <a:schemeClr val="bg1"/>
                </a:solidFill>
              </a:defRPr>
            </a:lvl1pPr>
          </a:lstStyle>
          <a:p>
            <a:r>
              <a:rPr lang="en-US"/>
              <a:t>Click icon to add picture</a:t>
            </a:r>
            <a:endParaRPr lang="nl-NL" dirty="0"/>
          </a:p>
        </p:txBody>
      </p:sp>
      <p:cxnSp>
        <p:nvCxnSpPr>
          <p:cNvPr id="6" name="Straight Connector 5"/>
          <p:cNvCxnSpPr/>
          <p:nvPr userDrawn="1"/>
        </p:nvCxnSpPr>
        <p:spPr>
          <a:xfrm>
            <a:off x="1287475" y="4514641"/>
            <a:ext cx="6861657"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7"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0009" y="5903366"/>
            <a:ext cx="2186677" cy="828615"/>
          </a:xfrm>
          <a:prstGeom prst="rect">
            <a:avLst/>
          </a:prstGeom>
        </p:spPr>
      </p:pic>
      <p:sp>
        <p:nvSpPr>
          <p:cNvPr id="8" name="Picture Placeholder 16"/>
          <p:cNvSpPr>
            <a:spLocks noGrp="1"/>
          </p:cNvSpPr>
          <p:nvPr>
            <p:ph type="pic" sz="quarter" idx="10"/>
          </p:nvPr>
        </p:nvSpPr>
        <p:spPr>
          <a:xfrm>
            <a:off x="0" y="0"/>
            <a:ext cx="9144000" cy="3595688"/>
          </a:xfrm>
        </p:spPr>
        <p:txBody>
          <a:bodyPr>
            <a:normAutofit/>
          </a:bodyPr>
          <a:lstStyle>
            <a:lvl1pPr marL="0" indent="0">
              <a:buNone/>
              <a:defRPr sz="900"/>
            </a:lvl1pPr>
          </a:lstStyle>
          <a:p>
            <a:r>
              <a:rPr lang="en-US"/>
              <a:t>Click icon to add picture</a:t>
            </a:r>
            <a:endParaRPr lang="nl-BE" dirty="0"/>
          </a:p>
        </p:txBody>
      </p:sp>
    </p:spTree>
    <p:extLst>
      <p:ext uri="{BB962C8B-B14F-4D97-AF65-F5344CB8AC3E}">
        <p14:creationId xmlns:p14="http://schemas.microsoft.com/office/powerpoint/2010/main" val="284367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Vito-Tussenslide-blauw">
    <p:spTree>
      <p:nvGrpSpPr>
        <p:cNvPr id="1" name=""/>
        <p:cNvGrpSpPr/>
        <p:nvPr/>
      </p:nvGrpSpPr>
      <p:grpSpPr>
        <a:xfrm>
          <a:off x="0" y="0"/>
          <a:ext cx="0" cy="0"/>
          <a:chOff x="0" y="0"/>
          <a:chExt cx="0" cy="0"/>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552" y="637200"/>
            <a:ext cx="1238704" cy="469392"/>
          </a:xfrm>
          <a:prstGeom prst="rect">
            <a:avLst/>
          </a:prstGeom>
        </p:spPr>
      </p:pic>
      <p:cxnSp>
        <p:nvCxnSpPr>
          <p:cNvPr id="19" name="Rechte verbindingslijn 18"/>
          <p:cNvCxnSpPr/>
          <p:nvPr/>
        </p:nvCxnSpPr>
        <p:spPr>
          <a:xfrm>
            <a:off x="5603443" y="5551200"/>
            <a:ext cx="3182113"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tekst 4"/>
          <p:cNvSpPr>
            <a:spLocks noGrp="1"/>
          </p:cNvSpPr>
          <p:nvPr>
            <p:ph type="body" sz="quarter" idx="10"/>
          </p:nvPr>
        </p:nvSpPr>
        <p:spPr>
          <a:xfrm>
            <a:off x="5603442" y="2254980"/>
            <a:ext cx="3182113" cy="3218400"/>
          </a:xfrm>
        </p:spPr>
        <p:txBody>
          <a:bodyPr lIns="0" tIns="0" rIns="0" bIns="0" anchor="ctr" anchorCtr="0">
            <a:noAutofit/>
          </a:bodyPr>
          <a:lstStyle>
            <a:lvl1pPr marL="0" indent="0">
              <a:buNone/>
              <a:defRPr sz="1900" cap="all">
                <a:solidFill>
                  <a:schemeClr val="accent1"/>
                </a:solidFill>
              </a:defRPr>
            </a:lvl1pPr>
            <a:lvl2pPr>
              <a:defRPr sz="1900" cap="all">
                <a:solidFill>
                  <a:schemeClr val="bg1"/>
                </a:solidFill>
              </a:defRPr>
            </a:lvl2pPr>
            <a:lvl3pPr>
              <a:defRPr sz="1900" cap="all">
                <a:solidFill>
                  <a:schemeClr val="bg1"/>
                </a:solidFill>
              </a:defRPr>
            </a:lvl3pPr>
            <a:lvl4pPr>
              <a:defRPr sz="1900" cap="all">
                <a:solidFill>
                  <a:schemeClr val="bg1"/>
                </a:solidFill>
              </a:defRPr>
            </a:lvl4pPr>
            <a:lvl5pPr>
              <a:defRPr sz="1900" cap="all">
                <a:solidFill>
                  <a:schemeClr val="bg1"/>
                </a:solidFill>
              </a:defRPr>
            </a:lvl5pPr>
          </a:lstStyle>
          <a:p>
            <a:pPr lvl="0"/>
            <a:r>
              <a:rPr lang="en-US"/>
              <a:t>Click to edit Master text styles</a:t>
            </a:r>
          </a:p>
        </p:txBody>
      </p:sp>
      <p:cxnSp>
        <p:nvCxnSpPr>
          <p:cNvPr id="12" name="Rechte verbindingslijn 11"/>
          <p:cNvCxnSpPr/>
          <p:nvPr/>
        </p:nvCxnSpPr>
        <p:spPr>
          <a:xfrm>
            <a:off x="5603443" y="2167200"/>
            <a:ext cx="3182113"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 name="Rechte verbindingslijn 18"/>
          <p:cNvCxnSpPr/>
          <p:nvPr userDrawn="1"/>
        </p:nvCxnSpPr>
        <p:spPr>
          <a:xfrm>
            <a:off x="5603443" y="5551200"/>
            <a:ext cx="3182113"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 name="Rechte verbindingslijn 11"/>
          <p:cNvCxnSpPr/>
          <p:nvPr userDrawn="1"/>
        </p:nvCxnSpPr>
        <p:spPr>
          <a:xfrm>
            <a:off x="5603443" y="2167200"/>
            <a:ext cx="3182113"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19"/>
          <p:cNvSpPr>
            <a:spLocks noGrp="1"/>
          </p:cNvSpPr>
          <p:nvPr>
            <p:ph type="pic" sz="quarter" idx="11"/>
          </p:nvPr>
        </p:nvSpPr>
        <p:spPr>
          <a:xfrm>
            <a:off x="0" y="2167200"/>
            <a:ext cx="5537200" cy="3384288"/>
          </a:xfrm>
        </p:spPr>
        <p:txBody>
          <a:bodyPr>
            <a:normAutofit/>
          </a:bodyPr>
          <a:lstStyle>
            <a:lvl1pPr marL="0" indent="0">
              <a:buNone/>
              <a:defRPr sz="1200"/>
            </a:lvl1pPr>
          </a:lstStyle>
          <a:p>
            <a:r>
              <a:rPr lang="en-US"/>
              <a:t>Click icon to add picture</a:t>
            </a:r>
            <a:endParaRPr lang="nl-BE" dirty="0"/>
          </a:p>
        </p:txBody>
      </p:sp>
    </p:spTree>
    <p:extLst>
      <p:ext uri="{BB962C8B-B14F-4D97-AF65-F5344CB8AC3E}">
        <p14:creationId xmlns:p14="http://schemas.microsoft.com/office/powerpoint/2010/main" val="353169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Vito-Tussenslide-oranje">
    <p:spTree>
      <p:nvGrpSpPr>
        <p:cNvPr id="1" name=""/>
        <p:cNvGrpSpPr/>
        <p:nvPr/>
      </p:nvGrpSpPr>
      <p:grpSpPr>
        <a:xfrm>
          <a:off x="0" y="0"/>
          <a:ext cx="0" cy="0"/>
          <a:chOff x="0" y="0"/>
          <a:chExt cx="0" cy="0"/>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552" y="637200"/>
            <a:ext cx="1238704" cy="469392"/>
          </a:xfrm>
          <a:prstGeom prst="rect">
            <a:avLst/>
          </a:prstGeom>
        </p:spPr>
      </p:pic>
      <p:cxnSp>
        <p:nvCxnSpPr>
          <p:cNvPr id="19" name="Rechte verbindingslijn 18"/>
          <p:cNvCxnSpPr/>
          <p:nvPr/>
        </p:nvCxnSpPr>
        <p:spPr>
          <a:xfrm>
            <a:off x="5603443" y="5551200"/>
            <a:ext cx="3182113"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tekst 4"/>
          <p:cNvSpPr>
            <a:spLocks noGrp="1"/>
          </p:cNvSpPr>
          <p:nvPr>
            <p:ph type="body" sz="quarter" idx="10"/>
          </p:nvPr>
        </p:nvSpPr>
        <p:spPr>
          <a:xfrm>
            <a:off x="5603442" y="2254980"/>
            <a:ext cx="3182113" cy="3218400"/>
          </a:xfrm>
        </p:spPr>
        <p:txBody>
          <a:bodyPr lIns="0" tIns="0" rIns="0" bIns="0" anchor="ctr" anchorCtr="0">
            <a:noAutofit/>
          </a:bodyPr>
          <a:lstStyle>
            <a:lvl1pPr marL="0" indent="0">
              <a:buNone/>
              <a:defRPr sz="1900" cap="all">
                <a:solidFill>
                  <a:schemeClr val="accent2"/>
                </a:solidFill>
              </a:defRPr>
            </a:lvl1pPr>
            <a:lvl2pPr>
              <a:defRPr sz="1900" cap="all">
                <a:solidFill>
                  <a:schemeClr val="bg1"/>
                </a:solidFill>
              </a:defRPr>
            </a:lvl2pPr>
            <a:lvl3pPr>
              <a:defRPr sz="1900" cap="all">
                <a:solidFill>
                  <a:schemeClr val="bg1"/>
                </a:solidFill>
              </a:defRPr>
            </a:lvl3pPr>
            <a:lvl4pPr>
              <a:defRPr sz="1900" cap="all">
                <a:solidFill>
                  <a:schemeClr val="bg1"/>
                </a:solidFill>
              </a:defRPr>
            </a:lvl4pPr>
            <a:lvl5pPr>
              <a:defRPr sz="1900" cap="all">
                <a:solidFill>
                  <a:schemeClr val="bg1"/>
                </a:solidFill>
              </a:defRPr>
            </a:lvl5pPr>
          </a:lstStyle>
          <a:p>
            <a:pPr lvl="0"/>
            <a:r>
              <a:rPr lang="en-US"/>
              <a:t>Click to edit Master text styles</a:t>
            </a:r>
          </a:p>
        </p:txBody>
      </p:sp>
      <p:cxnSp>
        <p:nvCxnSpPr>
          <p:cNvPr id="12" name="Rechte verbindingslijn 11"/>
          <p:cNvCxnSpPr/>
          <p:nvPr/>
        </p:nvCxnSpPr>
        <p:spPr>
          <a:xfrm>
            <a:off x="5603443" y="2167200"/>
            <a:ext cx="3182113"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 name="Rechte verbindingslijn 18"/>
          <p:cNvCxnSpPr/>
          <p:nvPr userDrawn="1"/>
        </p:nvCxnSpPr>
        <p:spPr>
          <a:xfrm>
            <a:off x="5603443" y="5551200"/>
            <a:ext cx="3182113"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Rechte verbindingslijn 11"/>
          <p:cNvCxnSpPr/>
          <p:nvPr userDrawn="1"/>
        </p:nvCxnSpPr>
        <p:spPr>
          <a:xfrm>
            <a:off x="5603443" y="2167200"/>
            <a:ext cx="3182113"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Picture Placeholder 19"/>
          <p:cNvSpPr>
            <a:spLocks noGrp="1"/>
          </p:cNvSpPr>
          <p:nvPr>
            <p:ph type="pic" sz="quarter" idx="11"/>
          </p:nvPr>
        </p:nvSpPr>
        <p:spPr>
          <a:xfrm>
            <a:off x="0" y="2167200"/>
            <a:ext cx="5537200" cy="3384288"/>
          </a:xfrm>
        </p:spPr>
        <p:txBody>
          <a:bodyPr>
            <a:normAutofit/>
          </a:bodyPr>
          <a:lstStyle>
            <a:lvl1pPr marL="0" indent="0">
              <a:buNone/>
              <a:defRPr sz="1200"/>
            </a:lvl1pPr>
          </a:lstStyle>
          <a:p>
            <a:r>
              <a:rPr lang="en-US"/>
              <a:t>Click icon to add picture</a:t>
            </a:r>
            <a:endParaRPr lang="nl-BE" dirty="0"/>
          </a:p>
        </p:txBody>
      </p:sp>
    </p:spTree>
    <p:extLst>
      <p:ext uri="{BB962C8B-B14F-4D97-AF65-F5344CB8AC3E}">
        <p14:creationId xmlns:p14="http://schemas.microsoft.com/office/powerpoint/2010/main" val="255578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Vito-Tussenslide-groen">
    <p:spTree>
      <p:nvGrpSpPr>
        <p:cNvPr id="1" name=""/>
        <p:cNvGrpSpPr/>
        <p:nvPr/>
      </p:nvGrpSpPr>
      <p:grpSpPr>
        <a:xfrm>
          <a:off x="0" y="0"/>
          <a:ext cx="0" cy="0"/>
          <a:chOff x="0" y="0"/>
          <a:chExt cx="0" cy="0"/>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552" y="637200"/>
            <a:ext cx="1238704" cy="469392"/>
          </a:xfrm>
          <a:prstGeom prst="rect">
            <a:avLst/>
          </a:prstGeom>
        </p:spPr>
      </p:pic>
      <p:cxnSp>
        <p:nvCxnSpPr>
          <p:cNvPr id="19" name="Rechte verbindingslijn 18"/>
          <p:cNvCxnSpPr/>
          <p:nvPr/>
        </p:nvCxnSpPr>
        <p:spPr>
          <a:xfrm>
            <a:off x="5603443" y="5551200"/>
            <a:ext cx="3182113"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tekst 4"/>
          <p:cNvSpPr>
            <a:spLocks noGrp="1"/>
          </p:cNvSpPr>
          <p:nvPr>
            <p:ph type="body" sz="quarter" idx="10"/>
          </p:nvPr>
        </p:nvSpPr>
        <p:spPr>
          <a:xfrm>
            <a:off x="5603442" y="2254980"/>
            <a:ext cx="3182113" cy="3218400"/>
          </a:xfrm>
        </p:spPr>
        <p:txBody>
          <a:bodyPr lIns="0" tIns="0" rIns="0" bIns="0" anchor="ctr" anchorCtr="0">
            <a:noAutofit/>
          </a:bodyPr>
          <a:lstStyle>
            <a:lvl1pPr marL="0" indent="0">
              <a:buNone/>
              <a:defRPr sz="1900" cap="all">
                <a:solidFill>
                  <a:schemeClr val="accent3"/>
                </a:solidFill>
              </a:defRPr>
            </a:lvl1pPr>
            <a:lvl2pPr>
              <a:defRPr sz="1900" cap="all">
                <a:solidFill>
                  <a:schemeClr val="bg1"/>
                </a:solidFill>
              </a:defRPr>
            </a:lvl2pPr>
            <a:lvl3pPr>
              <a:defRPr sz="1900" cap="all">
                <a:solidFill>
                  <a:schemeClr val="bg1"/>
                </a:solidFill>
              </a:defRPr>
            </a:lvl3pPr>
            <a:lvl4pPr>
              <a:defRPr sz="1900" cap="all">
                <a:solidFill>
                  <a:schemeClr val="bg1"/>
                </a:solidFill>
              </a:defRPr>
            </a:lvl4pPr>
            <a:lvl5pPr>
              <a:defRPr sz="1900" cap="all">
                <a:solidFill>
                  <a:schemeClr val="bg1"/>
                </a:solidFill>
              </a:defRPr>
            </a:lvl5pPr>
          </a:lstStyle>
          <a:p>
            <a:pPr lvl="0"/>
            <a:r>
              <a:rPr lang="en-US"/>
              <a:t>Click to edit Master text styles</a:t>
            </a:r>
          </a:p>
        </p:txBody>
      </p:sp>
      <p:cxnSp>
        <p:nvCxnSpPr>
          <p:cNvPr id="12" name="Rechte verbindingslijn 11"/>
          <p:cNvCxnSpPr/>
          <p:nvPr/>
        </p:nvCxnSpPr>
        <p:spPr>
          <a:xfrm>
            <a:off x="5603443" y="2167200"/>
            <a:ext cx="3182113" cy="0"/>
          </a:xfrm>
          <a:prstGeom prst="line">
            <a:avLst/>
          </a:prstGeom>
          <a:ln w="63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 name="Rechte verbindingslijn 18"/>
          <p:cNvCxnSpPr/>
          <p:nvPr userDrawn="1"/>
        </p:nvCxnSpPr>
        <p:spPr>
          <a:xfrm>
            <a:off x="5603443" y="5551200"/>
            <a:ext cx="3182113" cy="0"/>
          </a:xfrm>
          <a:prstGeom prst="line">
            <a:avLst/>
          </a:prstGeom>
          <a:ln w="63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Rechte verbindingslijn 11"/>
          <p:cNvCxnSpPr/>
          <p:nvPr userDrawn="1"/>
        </p:nvCxnSpPr>
        <p:spPr>
          <a:xfrm>
            <a:off x="5603443" y="2167200"/>
            <a:ext cx="3182113" cy="0"/>
          </a:xfrm>
          <a:prstGeom prst="line">
            <a:avLst/>
          </a:prstGeom>
          <a:ln w="63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1" name="Picture Placeholder 19"/>
          <p:cNvSpPr>
            <a:spLocks noGrp="1"/>
          </p:cNvSpPr>
          <p:nvPr>
            <p:ph type="pic" sz="quarter" idx="11"/>
          </p:nvPr>
        </p:nvSpPr>
        <p:spPr>
          <a:xfrm>
            <a:off x="0" y="2167200"/>
            <a:ext cx="5537200" cy="3384288"/>
          </a:xfrm>
        </p:spPr>
        <p:txBody>
          <a:bodyPr>
            <a:normAutofit/>
          </a:bodyPr>
          <a:lstStyle>
            <a:lvl1pPr marL="0" indent="0">
              <a:buNone/>
              <a:defRPr sz="1200"/>
            </a:lvl1pPr>
          </a:lstStyle>
          <a:p>
            <a:r>
              <a:rPr lang="en-US"/>
              <a:t>Click icon to add picture</a:t>
            </a:r>
            <a:endParaRPr lang="nl-BE" dirty="0"/>
          </a:p>
        </p:txBody>
      </p:sp>
    </p:spTree>
    <p:extLst>
      <p:ext uri="{BB962C8B-B14F-4D97-AF65-F5344CB8AC3E}">
        <p14:creationId xmlns:p14="http://schemas.microsoft.com/office/powerpoint/2010/main" val="255578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Voettekst invulling</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3C938-B854-8048-B577-623D12B3138F}" type="slidenum">
              <a:rPr lang="nl-NL" smtClean="0"/>
              <a:t>‹#›</a:t>
            </a:fld>
            <a:endParaRPr lang="nl-NL"/>
          </a:p>
        </p:txBody>
      </p:sp>
    </p:spTree>
    <p:extLst>
      <p:ext uri="{BB962C8B-B14F-4D97-AF65-F5344CB8AC3E}">
        <p14:creationId xmlns:p14="http://schemas.microsoft.com/office/powerpoint/2010/main" val="4036325144"/>
      </p:ext>
    </p:extLst>
  </p:cSld>
  <p:clrMap bg1="lt1" tx1="dk1" bg2="lt2" tx2="dk2" accent1="accent1" accent2="accent2" accent3="accent3" accent4="accent4" accent5="accent5" accent6="accent6" hlink="hlink" folHlink="folHlink"/>
  <p:sldLayoutIdLst>
    <p:sldLayoutId id="2147483680" r:id="rId1"/>
    <p:sldLayoutId id="2147483701" r:id="rId2"/>
    <p:sldLayoutId id="2147483702" r:id="rId3"/>
    <p:sldLayoutId id="2147483700" r:id="rId4"/>
    <p:sldLayoutId id="2147483698" r:id="rId5"/>
    <p:sldLayoutId id="2147483699" r:id="rId6"/>
    <p:sldLayoutId id="2147483683" r:id="rId7"/>
    <p:sldLayoutId id="2147483703" r:id="rId8"/>
    <p:sldLayoutId id="2147483704" r:id="rId9"/>
    <p:sldLayoutId id="2147483692" r:id="rId10"/>
    <p:sldLayoutId id="2147483693" r:id="rId11"/>
    <p:sldLayoutId id="2147483694" r:id="rId12"/>
    <p:sldLayoutId id="2147483705" r:id="rId13"/>
    <p:sldLayoutId id="2147483706" r:id="rId14"/>
    <p:sldLayoutId id="2147483707" r:id="rId15"/>
  </p:sldLayoutIdLst>
  <p:hf hd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emis.vito.be/nl/luc-2017"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mailto:Guido.lenaers@vito.be" TargetMode="External"/><Relationship Id="rId7" Type="http://schemas.openxmlformats.org/officeDocument/2006/relationships/image" Target="../media/image12.png"/><Relationship Id="rId2" Type="http://schemas.openxmlformats.org/officeDocument/2006/relationships/hyperlink" Target="mailto:Wendy.swaans@vito.be" TargetMode="External"/><Relationship Id="rId1" Type="http://schemas.openxmlformats.org/officeDocument/2006/relationships/slideLayout" Target="../slideLayouts/slideLayout13.xml"/><Relationship Id="rId6" Type="http://schemas.openxmlformats.org/officeDocument/2006/relationships/hyperlink" Target="https://vito.be/nl" TargetMode="External"/><Relationship Id="rId5" Type="http://schemas.openxmlformats.org/officeDocument/2006/relationships/image" Target="../media/image11.png"/><Relationship Id="rId4" Type="http://schemas.openxmlformats.org/officeDocument/2006/relationships/hyperlink" Target="mailto:erkenningen.omgeving@vlaanderen.b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dirty="0"/>
              <a:t>Overzicht aanpassingen compendium lucht</a:t>
            </a:r>
          </a:p>
        </p:txBody>
      </p:sp>
      <p:sp>
        <p:nvSpPr>
          <p:cNvPr id="3" name="Subtitle 2"/>
          <p:cNvSpPr>
            <a:spLocks noGrp="1"/>
          </p:cNvSpPr>
          <p:nvPr>
            <p:ph type="subTitle" idx="1"/>
          </p:nvPr>
        </p:nvSpPr>
        <p:spPr/>
        <p:txBody>
          <a:bodyPr/>
          <a:lstStyle/>
          <a:p>
            <a:r>
              <a:rPr lang="nl-BE" dirty="0"/>
              <a:t>Werkgroep Lucht 22/09/2017</a:t>
            </a:r>
          </a:p>
        </p:txBody>
      </p:sp>
    </p:spTree>
    <p:extLst>
      <p:ext uri="{BB962C8B-B14F-4D97-AF65-F5344CB8AC3E}">
        <p14:creationId xmlns:p14="http://schemas.microsoft.com/office/powerpoint/2010/main" val="145930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10</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240975176"/>
              </p:ext>
            </p:extLst>
          </p:nvPr>
        </p:nvGraphicFramePr>
        <p:xfrm>
          <a:off x="611560" y="1196752"/>
          <a:ext cx="7416823" cy="4799452"/>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LUC/0/005</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Essentiële kwaliteitsvereisten voor emissiemetingen</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06/06/2017</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Rookgas vervangen door afgas</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Onder 2.2 Evaluatie meetplaats bij rapportering:</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Veronderstelde homogeniteit: </a:t>
                      </a:r>
                      <a:r>
                        <a:rPr lang="nl-BE" sz="1400" dirty="0" err="1">
                          <a:effectLst/>
                          <a:latin typeface="+mn-lt"/>
                          <a:ea typeface="Times New Roman"/>
                          <a:cs typeface="Times New Roman"/>
                        </a:rPr>
                        <a:t>afstands’richtlijnen</a:t>
                      </a:r>
                      <a:r>
                        <a:rPr lang="nl-BE" sz="1400" dirty="0">
                          <a:effectLst/>
                          <a:latin typeface="+mn-lt"/>
                          <a:ea typeface="Times New Roman"/>
                          <a:cs typeface="Times New Roman"/>
                        </a:rPr>
                        <a:t>’ conform EN 15259 i.p.v. </a:t>
                      </a:r>
                      <a:r>
                        <a:rPr lang="nl-BE" sz="1400" dirty="0" err="1">
                          <a:effectLst/>
                          <a:latin typeface="+mn-lt"/>
                          <a:ea typeface="Times New Roman"/>
                          <a:cs typeface="Times New Roman"/>
                        </a:rPr>
                        <a:t>afstands’regels</a:t>
                      </a:r>
                      <a:r>
                        <a:rPr lang="nl-BE" sz="1400" dirty="0">
                          <a:effectLst/>
                          <a:latin typeface="+mn-lt"/>
                          <a:ea typeface="Times New Roman"/>
                          <a:cs typeface="Times New Roman"/>
                        </a:rPr>
                        <a:t>’</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Er werd eveneens opgenomen dat alle gegevens betreffende de karakteristieken van de meetplaats en de </a:t>
                      </a:r>
                      <a:r>
                        <a:rPr lang="nl-BE" sz="1400" dirty="0" err="1">
                          <a:effectLst/>
                          <a:latin typeface="+mn-lt"/>
                          <a:ea typeface="Times New Roman"/>
                          <a:cs typeface="Times New Roman"/>
                        </a:rPr>
                        <a:t>aftoetsing</a:t>
                      </a:r>
                      <a:r>
                        <a:rPr lang="nl-BE" sz="1400" dirty="0">
                          <a:effectLst/>
                          <a:latin typeface="+mn-lt"/>
                          <a:ea typeface="Times New Roman"/>
                          <a:cs typeface="Times New Roman"/>
                        </a:rPr>
                        <a:t> ervan naar conformiteit met het compendium (bv homogeniteitsbepaling), dienen bijgehouden te worden.</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2.3 Aantonen van de homogeniteit van een meetsectie</a:t>
                      </a:r>
                    </a:p>
                    <a:p>
                      <a:pPr algn="l">
                        <a:spcAft>
                          <a:spcPts val="0"/>
                        </a:spcAft>
                      </a:pPr>
                      <a:r>
                        <a:rPr lang="nl-BE" sz="1400" dirty="0" err="1">
                          <a:effectLst/>
                          <a:latin typeface="+mn-lt"/>
                          <a:ea typeface="Times New Roman"/>
                          <a:cs typeface="Times New Roman"/>
                        </a:rPr>
                        <a:t>afstands’richtlijnen</a:t>
                      </a:r>
                      <a:r>
                        <a:rPr lang="nl-BE" sz="1400" dirty="0">
                          <a:effectLst/>
                          <a:latin typeface="+mn-lt"/>
                          <a:ea typeface="Times New Roman"/>
                          <a:cs typeface="Times New Roman"/>
                        </a:rPr>
                        <a:t>’ conform EN 15259 i.p.v. </a:t>
                      </a:r>
                      <a:r>
                        <a:rPr lang="nl-BE" sz="1400" dirty="0" err="1">
                          <a:effectLst/>
                          <a:latin typeface="+mn-lt"/>
                          <a:ea typeface="Times New Roman"/>
                          <a:cs typeface="Times New Roman"/>
                        </a:rPr>
                        <a:t>afstands’regels</a:t>
                      </a:r>
                      <a:r>
                        <a:rPr lang="nl-BE" sz="1400" dirty="0">
                          <a:effectLst/>
                          <a:latin typeface="+mn-lt"/>
                          <a:ea typeface="Times New Roman"/>
                          <a:cs typeface="Times New Roman"/>
                        </a:rPr>
                        <a:t>’</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370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11</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3081811834"/>
              </p:ext>
            </p:extLst>
          </p:nvPr>
        </p:nvGraphicFramePr>
        <p:xfrm>
          <a:off x="611560" y="1196752"/>
          <a:ext cx="7416823" cy="3092572"/>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LUC/0/005</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Essentiële kwaliteitsvereisten voor emissiemetingen</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06/06/2017</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5.1.1.2 herformulering kwaliteit kalibratiegas: een gas met kalibratiecertificaat, uitgegeven onder ISO 17025 accreditatie (BELAC of gelijkwaardig) door een als kalibratie-instelling geaccrediteerde producent</a:t>
                      </a:r>
                    </a:p>
                    <a:p>
                      <a:pPr algn="l">
                        <a:spcAft>
                          <a:spcPts val="0"/>
                        </a:spcAft>
                      </a:pPr>
                      <a:endParaRPr lang="nl-BE" sz="1400" dirty="0">
                        <a:effectLst/>
                        <a:latin typeface="+mn-lt"/>
                        <a:ea typeface="Times New Roman"/>
                        <a:cs typeface="Times New Roman"/>
                      </a:endParaRPr>
                    </a:p>
                    <a:p>
                      <a:pPr algn="l">
                        <a:spcAft>
                          <a:spcPts val="0"/>
                        </a:spcAft>
                      </a:pPr>
                      <a:r>
                        <a:rPr lang="nl-BE" sz="1400" i="1" dirty="0">
                          <a:effectLst/>
                          <a:latin typeface="+mn-lt"/>
                          <a:ea typeface="Times New Roman"/>
                          <a:cs typeface="Times New Roman"/>
                        </a:rPr>
                        <a:t>In</a:t>
                      </a:r>
                      <a:r>
                        <a:rPr lang="nl-BE" sz="1400" i="1" baseline="0" dirty="0">
                          <a:effectLst/>
                          <a:latin typeface="+mn-lt"/>
                          <a:ea typeface="Times New Roman"/>
                          <a:cs typeface="Times New Roman"/>
                        </a:rPr>
                        <a:t> vorige versie:</a:t>
                      </a:r>
                    </a:p>
                    <a:p>
                      <a:pPr algn="l">
                        <a:spcAft>
                          <a:spcPts val="0"/>
                        </a:spcAft>
                      </a:pPr>
                      <a:r>
                        <a:rPr lang="nl-BE" sz="1400" i="1" dirty="0">
                          <a:effectLst/>
                          <a:latin typeface="+mn-lt"/>
                          <a:ea typeface="Times New Roman"/>
                          <a:cs typeface="Times New Roman"/>
                        </a:rPr>
                        <a:t>BELAC kwaliteit kalibratiegas, geleverd door een als kalibratie-instelling</a:t>
                      </a:r>
                    </a:p>
                    <a:p>
                      <a:pPr algn="l">
                        <a:spcAft>
                          <a:spcPts val="0"/>
                        </a:spcAft>
                      </a:pPr>
                      <a:r>
                        <a:rPr lang="nl-BE" sz="1400" i="1" dirty="0">
                          <a:effectLst/>
                          <a:latin typeface="+mn-lt"/>
                          <a:ea typeface="Times New Roman"/>
                          <a:cs typeface="Times New Roman"/>
                        </a:rPr>
                        <a:t>geaccrediteerde producent</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8172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12</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602653570"/>
              </p:ext>
            </p:extLst>
          </p:nvPr>
        </p:nvGraphicFramePr>
        <p:xfrm>
          <a:off x="611560" y="1196752"/>
          <a:ext cx="7416823" cy="3732652"/>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LUC/0/005</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Essentiële kwaliteitsvereisten voor emissiemetingen</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06/06/2017</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5.6 Controlestandaard bij analysen:</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De kalibratiestandaarden bij de analyse moeten steeds worden aangemaakt in eenzelfde medium als waarin de stalen gemeten worden, tenzij kan aangetoond worden dat het medium geen invloed heeft. In ieder geval dient bij iedere analysereeks steeds een controlestandaard in het medium van de stalen meegenomen te worden. Het resultaat hiervan mag op de controlekaart van de standaard in water uitgezet worden.</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245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13</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339567653"/>
              </p:ext>
            </p:extLst>
          </p:nvPr>
        </p:nvGraphicFramePr>
        <p:xfrm>
          <a:off x="611560" y="1196752"/>
          <a:ext cx="7416823" cy="3092572"/>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LUC/0/005</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Essentiële kwaliteitsvereisten voor emissiemetingen</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06/06/2017</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Pg 18/21: Aanpassing van de zin: “De </a:t>
                      </a:r>
                      <a:r>
                        <a:rPr lang="nl-BE" sz="1400" dirty="0" err="1">
                          <a:effectLst/>
                          <a:latin typeface="+mn-lt"/>
                          <a:ea typeface="Times New Roman"/>
                          <a:cs typeface="Times New Roman"/>
                        </a:rPr>
                        <a:t>natchemische</a:t>
                      </a:r>
                      <a:r>
                        <a:rPr lang="nl-BE" sz="1400" dirty="0">
                          <a:effectLst/>
                          <a:latin typeface="+mn-lt"/>
                          <a:ea typeface="Times New Roman"/>
                          <a:cs typeface="Times New Roman"/>
                        </a:rPr>
                        <a:t>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-bepaling conform EN 14791 wordt door VITO niet als de voorkeursmethode beschouwd wegens beperkte nauwkeurigheid (20%) en trage respons.</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In</a:t>
                      </a:r>
                      <a:r>
                        <a:rPr lang="nl-BE" sz="1400" baseline="0" dirty="0">
                          <a:effectLst/>
                          <a:latin typeface="+mn-lt"/>
                          <a:ea typeface="Times New Roman"/>
                          <a:cs typeface="Times New Roman"/>
                        </a:rPr>
                        <a:t> de </a:t>
                      </a:r>
                      <a:r>
                        <a:rPr lang="nl-BE" sz="1400" u="sng" baseline="0" dirty="0">
                          <a:effectLst/>
                          <a:latin typeface="+mn-lt"/>
                          <a:ea typeface="Times New Roman"/>
                          <a:cs typeface="Times New Roman"/>
                        </a:rPr>
                        <a:t>gereviseerde versie </a:t>
                      </a:r>
                      <a:r>
                        <a:rPr lang="nl-BE" sz="1400" baseline="0" dirty="0">
                          <a:effectLst/>
                          <a:latin typeface="+mn-lt"/>
                          <a:ea typeface="Times New Roman"/>
                          <a:cs typeface="Times New Roman"/>
                        </a:rPr>
                        <a:t>wordt dit:</a:t>
                      </a:r>
                    </a:p>
                    <a:p>
                      <a:pPr algn="l">
                        <a:spcAft>
                          <a:spcPts val="0"/>
                        </a:spcAft>
                      </a:pPr>
                      <a:r>
                        <a:rPr lang="nl-BE" sz="1400" dirty="0">
                          <a:effectLst/>
                          <a:latin typeface="+mn-lt"/>
                          <a:ea typeface="Times New Roman"/>
                          <a:cs typeface="Times New Roman"/>
                        </a:rPr>
                        <a:t>De </a:t>
                      </a:r>
                      <a:r>
                        <a:rPr lang="nl-BE" sz="1400" dirty="0" err="1">
                          <a:effectLst/>
                          <a:latin typeface="+mn-lt"/>
                          <a:ea typeface="Times New Roman"/>
                          <a:cs typeface="Times New Roman"/>
                        </a:rPr>
                        <a:t>natchemische</a:t>
                      </a:r>
                      <a:r>
                        <a:rPr lang="nl-BE" sz="1400" dirty="0">
                          <a:effectLst/>
                          <a:latin typeface="+mn-lt"/>
                          <a:ea typeface="Times New Roman"/>
                          <a:cs typeface="Times New Roman"/>
                        </a:rPr>
                        <a:t>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 bepaling conform EN 14791 heeft een beperkte nauwkeurigheid (20%) en trage respons. </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894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14</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1379791673"/>
              </p:ext>
            </p:extLst>
          </p:nvPr>
        </p:nvGraphicFramePr>
        <p:xfrm>
          <a:off x="611560" y="1196752"/>
          <a:ext cx="7416823" cy="2665852"/>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LUC/0/006</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Voorwaarden voor rapportering van monsternamegegevens en analyseresultaten  door een erkend laboratorium</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07/07/2017</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5.1 Registratie van de karakteristieken van de meetplaats en, indien van toepassing, </a:t>
                      </a:r>
                      <a:r>
                        <a:rPr lang="nl-BE" sz="1400" dirty="0" err="1">
                          <a:effectLst/>
                          <a:latin typeface="+mn-lt"/>
                          <a:ea typeface="Times New Roman"/>
                          <a:cs typeface="Times New Roman"/>
                        </a:rPr>
                        <a:t>aftoetsing</a:t>
                      </a:r>
                      <a:r>
                        <a:rPr lang="nl-BE" sz="1400" dirty="0">
                          <a:effectLst/>
                          <a:latin typeface="+mn-lt"/>
                          <a:ea typeface="Times New Roman"/>
                          <a:cs typeface="Times New Roman"/>
                        </a:rPr>
                        <a:t> ervan naar conformiteit met het compendium of de andere vereiste methode volgens art. 45 van het VLAREL:</a:t>
                      </a:r>
                    </a:p>
                    <a:p>
                      <a:pPr algn="l">
                        <a:spcAft>
                          <a:spcPts val="0"/>
                        </a:spcAft>
                      </a:pPr>
                      <a:r>
                        <a:rPr lang="nl-BE" sz="1400" b="1" dirty="0">
                          <a:effectLst/>
                          <a:latin typeface="+mn-lt"/>
                          <a:ea typeface="Times New Roman"/>
                          <a:cs typeface="Times New Roman"/>
                        </a:rPr>
                        <a:t>Aanvulling dat deze gegevens waaronder de homogeniteitsbepaling dienen bijgehouden te worden</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564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15</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1272396838"/>
              </p:ext>
            </p:extLst>
          </p:nvPr>
        </p:nvGraphicFramePr>
        <p:xfrm>
          <a:off x="611560" y="1196752"/>
          <a:ext cx="7416823" cy="2304256"/>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28803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016224">
                <a:tc>
                  <a:txBody>
                    <a:bodyPr/>
                    <a:lstStyle/>
                    <a:p>
                      <a:pPr algn="l">
                        <a:spcAft>
                          <a:spcPts val="0"/>
                        </a:spcAft>
                      </a:pPr>
                      <a:r>
                        <a:rPr lang="nl-BE" sz="1400" i="0" dirty="0">
                          <a:effectLst/>
                          <a:latin typeface="+mn-lt"/>
                          <a:ea typeface="Times New Roman"/>
                          <a:cs typeface="Times New Roman"/>
                        </a:rPr>
                        <a:t>LUC/I/002</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Bepaling van de stofvormige fractie van metalen in een gaskanaal</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Calibri"/>
                          <a:ea typeface="Times New Roman"/>
                          <a:cs typeface="Times New Roman"/>
                        </a:rPr>
                        <a:t>09/2017</a:t>
                      </a:r>
                    </a:p>
                  </a:txBody>
                  <a:tcPr marL="35560" marR="35560" marT="0" marB="0"/>
                </a:tc>
                <a:tc>
                  <a:txBody>
                    <a:bodyPr/>
                    <a:lstStyle/>
                    <a:p>
                      <a:pPr algn="l">
                        <a:spcAft>
                          <a:spcPts val="0"/>
                        </a:spcAft>
                      </a:pPr>
                      <a:r>
                        <a:rPr lang="nl-BE" sz="1400" dirty="0">
                          <a:effectLst/>
                          <a:latin typeface="+mn-lt"/>
                          <a:ea typeface="Times New Roman"/>
                          <a:cs typeface="Times New Roman"/>
                        </a:rPr>
                        <a:t>Aanpassing van de zin omtrent de ontsluiting:</a:t>
                      </a:r>
                    </a:p>
                    <a:p>
                      <a:pPr algn="l">
                        <a:spcAft>
                          <a:spcPts val="0"/>
                        </a:spcAft>
                      </a:pPr>
                      <a:r>
                        <a:rPr lang="nl-BE" sz="1400" dirty="0">
                          <a:effectLst/>
                          <a:latin typeface="+mn-lt"/>
                          <a:ea typeface="Times New Roman"/>
                          <a:cs typeface="Times New Roman"/>
                        </a:rPr>
                        <a:t>‘De stofvormige metalen op de filter dienen na bemonstering ontsloten te worden met de ontsluitingsmethode conform de norm EN 14385 </a:t>
                      </a:r>
                      <a:r>
                        <a:rPr lang="nl-BE" sz="1400" b="1" strike="sngStrike" dirty="0">
                          <a:effectLst/>
                          <a:latin typeface="+mn-lt"/>
                          <a:ea typeface="Times New Roman"/>
                          <a:cs typeface="Times New Roman"/>
                        </a:rPr>
                        <a:t>met salpeterzuur, zoutzuur en waterstoffluoride uit de methode CMA/2/II/A.3 </a:t>
                      </a:r>
                      <a:r>
                        <a:rPr lang="nl-BE" sz="1400" b="0" strike="sngStrike" dirty="0">
                          <a:effectLst/>
                          <a:latin typeface="+mn-lt"/>
                          <a:ea typeface="Times New Roman"/>
                          <a:cs typeface="Times New Roman"/>
                        </a:rPr>
                        <a:t>‘</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458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16</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2131236563"/>
              </p:ext>
            </p:extLst>
          </p:nvPr>
        </p:nvGraphicFramePr>
        <p:xfrm>
          <a:off x="611560" y="980728"/>
          <a:ext cx="7416823" cy="5012812"/>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LUC/II/001</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Bemonstering voor afgassen en analyse van CO, CO</a:t>
                      </a:r>
                      <a:r>
                        <a:rPr lang="nl-BE" sz="1400" baseline="-25000" dirty="0">
                          <a:effectLst/>
                          <a:latin typeface="+mn-lt"/>
                          <a:ea typeface="Times New Roman"/>
                          <a:cs typeface="Times New Roman"/>
                        </a:rPr>
                        <a:t>2</a:t>
                      </a:r>
                      <a:r>
                        <a:rPr lang="nl-BE" sz="1400" dirty="0">
                          <a:effectLst/>
                          <a:latin typeface="+mn-lt"/>
                          <a:ea typeface="Times New Roman"/>
                          <a:cs typeface="Times New Roman"/>
                        </a:rPr>
                        <a:t>,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 </a:t>
                      </a:r>
                      <a:r>
                        <a:rPr lang="nl-BE" sz="1400" dirty="0" err="1">
                          <a:effectLst/>
                          <a:latin typeface="+mn-lt"/>
                          <a:ea typeface="Times New Roman"/>
                          <a:cs typeface="Times New Roman"/>
                        </a:rPr>
                        <a:t>NOx</a:t>
                      </a:r>
                      <a:r>
                        <a:rPr lang="nl-BE" sz="1400" dirty="0">
                          <a:effectLst/>
                          <a:latin typeface="+mn-lt"/>
                          <a:ea typeface="Times New Roman"/>
                          <a:cs typeface="Times New Roman"/>
                        </a:rPr>
                        <a:t>, O</a:t>
                      </a:r>
                      <a:r>
                        <a:rPr lang="nl-BE" sz="1400" baseline="-25000" dirty="0">
                          <a:effectLst/>
                          <a:latin typeface="+mn-lt"/>
                          <a:ea typeface="Times New Roman"/>
                          <a:cs typeface="Times New Roman"/>
                        </a:rPr>
                        <a:t>2</a:t>
                      </a:r>
                      <a:r>
                        <a:rPr lang="nl-BE" sz="1400" dirty="0">
                          <a:effectLst/>
                          <a:latin typeface="+mn-lt"/>
                          <a:ea typeface="Times New Roman"/>
                          <a:cs typeface="Times New Roman"/>
                        </a:rPr>
                        <a:t> en TOC met monitoren</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06/2017</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Onder toepassingsgebied ‘Belgische normen’ geschrapt</a:t>
                      </a:r>
                      <a:r>
                        <a:rPr lang="nl-BE" sz="1400" baseline="0" dirty="0">
                          <a:effectLst/>
                          <a:latin typeface="+mn-lt"/>
                          <a:ea typeface="Times New Roman"/>
                          <a:cs typeface="Times New Roman"/>
                        </a:rPr>
                        <a:t> in de zin:</a:t>
                      </a: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De Europese </a:t>
                      </a:r>
                      <a:r>
                        <a:rPr lang="nl-BE" sz="1400" b="1" strike="sngStrike" dirty="0">
                          <a:effectLst/>
                          <a:latin typeface="+mn-lt"/>
                          <a:ea typeface="Times New Roman"/>
                          <a:cs typeface="Times New Roman"/>
                        </a:rPr>
                        <a:t>of Belgische </a:t>
                      </a:r>
                      <a:r>
                        <a:rPr lang="nl-BE" sz="1400" strike="noStrike" dirty="0">
                          <a:effectLst/>
                          <a:latin typeface="+mn-lt"/>
                          <a:ea typeface="Times New Roman"/>
                          <a:cs typeface="Times New Roman"/>
                        </a:rPr>
                        <a:t>normen </a:t>
                      </a:r>
                      <a:r>
                        <a:rPr lang="nl-BE" sz="1400" dirty="0">
                          <a:effectLst/>
                          <a:latin typeface="+mn-lt"/>
                          <a:ea typeface="Times New Roman"/>
                          <a:cs typeface="Times New Roman"/>
                        </a:rPr>
                        <a:t>die voor de verschillende componenten van toepassing zijn,</a:t>
                      </a:r>
                    </a:p>
                    <a:p>
                      <a:pPr algn="l">
                        <a:spcAft>
                          <a:spcPts val="0"/>
                        </a:spcAft>
                      </a:pPr>
                      <a:r>
                        <a:rPr lang="nl-BE" sz="1400" dirty="0">
                          <a:effectLst/>
                          <a:latin typeface="+mn-lt"/>
                          <a:ea typeface="Times New Roman"/>
                          <a:cs typeface="Times New Roman"/>
                        </a:rPr>
                        <a:t>dienen te worden opgevolgd</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Onder 3 ‘Analyse van de afgassen’: </a:t>
                      </a:r>
                    </a:p>
                    <a:p>
                      <a:pPr algn="l">
                        <a:spcAft>
                          <a:spcPts val="0"/>
                        </a:spcAft>
                      </a:pPr>
                      <a:r>
                        <a:rPr lang="nl-BE" sz="1400" dirty="0">
                          <a:effectLst/>
                          <a:latin typeface="+mn-lt"/>
                          <a:ea typeface="Times New Roman"/>
                          <a:cs typeface="Times New Roman"/>
                        </a:rPr>
                        <a:t>-vervangen richtlijnen voor grote stookinstallaties en afvalverbranding door richtlijn industriële emissies + toevoeging ‘onder andere’ in de zin ‘De EN methoden zijn onder andere van toepassing voor installaties die vallen onder de EN richtlijn industriële emissies’. </a:t>
                      </a:r>
                    </a:p>
                    <a:p>
                      <a:pPr algn="l">
                        <a:spcAft>
                          <a:spcPts val="0"/>
                        </a:spcAft>
                      </a:pPr>
                      <a:r>
                        <a:rPr lang="nl-BE" sz="1400" dirty="0">
                          <a:effectLst/>
                          <a:latin typeface="+mn-lt"/>
                          <a:ea typeface="Times New Roman"/>
                          <a:cs typeface="Times New Roman"/>
                        </a:rPr>
                        <a:t>-verwijzing naar CEN/TS 17021 voor het meten van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 met monitoren (de norm werd eveneens bij de referenties toegevoegd)</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4589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17</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2200687039"/>
              </p:ext>
            </p:extLst>
          </p:nvPr>
        </p:nvGraphicFramePr>
        <p:xfrm>
          <a:off x="611560" y="980728"/>
          <a:ext cx="7416823" cy="5012812"/>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LUC/II/001</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Bemonstering voor afgassen en analyse van CO, CO</a:t>
                      </a:r>
                      <a:r>
                        <a:rPr lang="nl-BE" sz="1400" baseline="-25000" dirty="0">
                          <a:effectLst/>
                          <a:latin typeface="+mn-lt"/>
                          <a:ea typeface="Times New Roman"/>
                          <a:cs typeface="Times New Roman"/>
                        </a:rPr>
                        <a:t>2</a:t>
                      </a:r>
                      <a:r>
                        <a:rPr lang="nl-BE" sz="1400" dirty="0">
                          <a:effectLst/>
                          <a:latin typeface="+mn-lt"/>
                          <a:ea typeface="Times New Roman"/>
                          <a:cs typeface="Times New Roman"/>
                        </a:rPr>
                        <a:t>,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 </a:t>
                      </a:r>
                      <a:r>
                        <a:rPr lang="nl-BE" sz="1400" dirty="0" err="1">
                          <a:effectLst/>
                          <a:latin typeface="+mn-lt"/>
                          <a:ea typeface="Times New Roman"/>
                          <a:cs typeface="Times New Roman"/>
                        </a:rPr>
                        <a:t>NOx</a:t>
                      </a:r>
                      <a:r>
                        <a:rPr lang="nl-BE" sz="1400" dirty="0">
                          <a:effectLst/>
                          <a:latin typeface="+mn-lt"/>
                          <a:ea typeface="Times New Roman"/>
                          <a:cs typeface="Times New Roman"/>
                        </a:rPr>
                        <a:t>, O</a:t>
                      </a:r>
                      <a:r>
                        <a:rPr lang="nl-BE" sz="1400" baseline="-25000" dirty="0">
                          <a:effectLst/>
                          <a:latin typeface="+mn-lt"/>
                          <a:ea typeface="Times New Roman"/>
                          <a:cs typeface="Times New Roman"/>
                        </a:rPr>
                        <a:t>2</a:t>
                      </a:r>
                      <a:r>
                        <a:rPr lang="nl-BE" sz="1400" dirty="0">
                          <a:effectLst/>
                          <a:latin typeface="+mn-lt"/>
                          <a:ea typeface="Times New Roman"/>
                          <a:cs typeface="Times New Roman"/>
                        </a:rPr>
                        <a:t> en TOC met monitoren</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06/2017</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Onder toepassingsgebied ‘Belgische normen’ geschrapt</a:t>
                      </a:r>
                      <a:r>
                        <a:rPr lang="nl-BE" sz="1400" baseline="0" dirty="0">
                          <a:effectLst/>
                          <a:latin typeface="+mn-lt"/>
                          <a:ea typeface="Times New Roman"/>
                          <a:cs typeface="Times New Roman"/>
                        </a:rPr>
                        <a:t> in de zin:</a:t>
                      </a: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De Europese </a:t>
                      </a:r>
                      <a:r>
                        <a:rPr lang="nl-BE" sz="1400" b="1" strike="sngStrike" dirty="0">
                          <a:effectLst/>
                          <a:latin typeface="+mn-lt"/>
                          <a:ea typeface="Times New Roman"/>
                          <a:cs typeface="Times New Roman"/>
                        </a:rPr>
                        <a:t>of Belgische </a:t>
                      </a:r>
                      <a:r>
                        <a:rPr lang="nl-BE" sz="1400" strike="noStrike" dirty="0">
                          <a:effectLst/>
                          <a:latin typeface="+mn-lt"/>
                          <a:ea typeface="Times New Roman"/>
                          <a:cs typeface="Times New Roman"/>
                        </a:rPr>
                        <a:t>normen </a:t>
                      </a:r>
                      <a:r>
                        <a:rPr lang="nl-BE" sz="1400" dirty="0">
                          <a:effectLst/>
                          <a:latin typeface="+mn-lt"/>
                          <a:ea typeface="Times New Roman"/>
                          <a:cs typeface="Times New Roman"/>
                        </a:rPr>
                        <a:t>die voor de verschillende componenten van toepassing zijn,</a:t>
                      </a:r>
                    </a:p>
                    <a:p>
                      <a:pPr algn="l">
                        <a:spcAft>
                          <a:spcPts val="0"/>
                        </a:spcAft>
                      </a:pPr>
                      <a:r>
                        <a:rPr lang="nl-BE" sz="1400" dirty="0">
                          <a:effectLst/>
                          <a:latin typeface="+mn-lt"/>
                          <a:ea typeface="Times New Roman"/>
                          <a:cs typeface="Times New Roman"/>
                        </a:rPr>
                        <a:t>dienen te worden opgevolgd</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Onder 3 ‘Analyse van de afgassen’: </a:t>
                      </a:r>
                    </a:p>
                    <a:p>
                      <a:pPr algn="l">
                        <a:spcAft>
                          <a:spcPts val="0"/>
                        </a:spcAft>
                      </a:pPr>
                      <a:r>
                        <a:rPr lang="nl-BE" sz="1400" dirty="0">
                          <a:effectLst/>
                          <a:latin typeface="+mn-lt"/>
                          <a:ea typeface="Times New Roman"/>
                          <a:cs typeface="Times New Roman"/>
                        </a:rPr>
                        <a:t>-vervangen richtlijnen voor grote stookinstallaties en afvalverbranding door richtlijn industriële emissies + toevoeging ‘onder andere’ in de zin ‘De EN methoden zijn onder andere van toepassing voor installaties die vallen onder de EN richtlijn industriële emissies’. </a:t>
                      </a:r>
                    </a:p>
                    <a:p>
                      <a:pPr algn="l">
                        <a:spcAft>
                          <a:spcPts val="0"/>
                        </a:spcAft>
                      </a:pPr>
                      <a:r>
                        <a:rPr lang="nl-BE" sz="1400" dirty="0">
                          <a:effectLst/>
                          <a:latin typeface="+mn-lt"/>
                          <a:ea typeface="Times New Roman"/>
                          <a:cs typeface="Times New Roman"/>
                        </a:rPr>
                        <a:t>-verwijzing naar CEN/TS 17021 voor het meten van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 met monitoren (de norm werd eveneens bij de referenties toegevoegd)</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848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18</a:t>
            </a:fld>
            <a:endParaRPr lang="nl-NL"/>
          </a:p>
        </p:txBody>
      </p:sp>
      <p:sp>
        <p:nvSpPr>
          <p:cNvPr id="4" name="Title 3"/>
          <p:cNvSpPr>
            <a:spLocks noGrp="1"/>
          </p:cNvSpPr>
          <p:nvPr>
            <p:ph type="title"/>
          </p:nvPr>
        </p:nvSpPr>
        <p:spPr/>
        <p:txBody>
          <a:bodyPr/>
          <a:lstStyle/>
          <a:p>
            <a:r>
              <a:rPr lang="nl-BE" dirty="0"/>
              <a:t>Overzicht aanpassingen compendium lucht</a:t>
            </a:r>
          </a:p>
        </p:txBody>
      </p:sp>
      <p:sp>
        <p:nvSpPr>
          <p:cNvPr id="5" name="Text Placeholder 4"/>
          <p:cNvSpPr>
            <a:spLocks noGrp="1"/>
          </p:cNvSpPr>
          <p:nvPr>
            <p:ph type="body" sz="quarter" idx="13"/>
          </p:nvPr>
        </p:nvSpPr>
        <p:spPr>
          <a:xfrm>
            <a:off x="755999" y="1052287"/>
            <a:ext cx="7487890" cy="648521"/>
          </a:xfrm>
        </p:spPr>
        <p:txBody>
          <a:bodyPr/>
          <a:lstStyle/>
          <a:p>
            <a:r>
              <a:rPr lang="nl-BE" sz="1800" dirty="0"/>
              <a:t>verwijzing naar CEN/TS 17021 voor het meten van SO</a:t>
            </a:r>
            <a:r>
              <a:rPr lang="nl-BE" sz="1800" baseline="-25000" dirty="0"/>
              <a:t>2</a:t>
            </a:r>
            <a:r>
              <a:rPr lang="nl-BE" sz="1800" dirty="0"/>
              <a:t> met monitoren toegevoegd:</a:t>
            </a:r>
          </a:p>
          <a:p>
            <a:pPr marL="0" indent="0">
              <a:buNone/>
            </a:pPr>
            <a:endParaRPr lang="nl-BE" sz="1800" dirty="0"/>
          </a:p>
          <a:p>
            <a:pPr marL="0" indent="0">
              <a:buNone/>
            </a:pPr>
            <a:endParaRPr lang="nl-BE" sz="1800" dirty="0"/>
          </a:p>
        </p:txBody>
      </p:sp>
      <p:graphicFrame>
        <p:nvGraphicFramePr>
          <p:cNvPr id="6" name="Table 5"/>
          <p:cNvGraphicFramePr>
            <a:graphicFrameLocks noGrp="1"/>
          </p:cNvGraphicFramePr>
          <p:nvPr>
            <p:extLst>
              <p:ext uri="{D42A27DB-BD31-4B8C-83A1-F6EECF244321}">
                <p14:modId xmlns:p14="http://schemas.microsoft.com/office/powerpoint/2010/main" val="4261930418"/>
              </p:ext>
            </p:extLst>
          </p:nvPr>
        </p:nvGraphicFramePr>
        <p:xfrm>
          <a:off x="2457058" y="1412776"/>
          <a:ext cx="5741035" cy="4053840"/>
        </p:xfrm>
        <a:graphic>
          <a:graphicData uri="http://schemas.openxmlformats.org/drawingml/2006/table">
            <a:tbl>
              <a:tblPr firstRow="1" firstCol="1" bandRow="1">
                <a:tableStyleId>{5C22544A-7EE6-4342-B048-85BDC9FD1C3A}</a:tableStyleId>
              </a:tblPr>
              <a:tblGrid>
                <a:gridCol w="1238885">
                  <a:extLst>
                    <a:ext uri="{9D8B030D-6E8A-4147-A177-3AD203B41FA5}">
                      <a16:colId xmlns:a16="http://schemas.microsoft.com/office/drawing/2014/main" val="20000"/>
                    </a:ext>
                  </a:extLst>
                </a:gridCol>
                <a:gridCol w="2250440">
                  <a:extLst>
                    <a:ext uri="{9D8B030D-6E8A-4147-A177-3AD203B41FA5}">
                      <a16:colId xmlns:a16="http://schemas.microsoft.com/office/drawing/2014/main" val="20001"/>
                    </a:ext>
                  </a:extLst>
                </a:gridCol>
                <a:gridCol w="2251710">
                  <a:extLst>
                    <a:ext uri="{9D8B030D-6E8A-4147-A177-3AD203B41FA5}">
                      <a16:colId xmlns:a16="http://schemas.microsoft.com/office/drawing/2014/main" val="20002"/>
                    </a:ext>
                  </a:extLst>
                </a:gridCol>
              </a:tblGrid>
              <a:tr h="0">
                <a:tc>
                  <a:txBody>
                    <a:bodyPr/>
                    <a:lstStyle/>
                    <a:p>
                      <a:pPr algn="just">
                        <a:spcAft>
                          <a:spcPts val="0"/>
                        </a:spcAft>
                      </a:pPr>
                      <a:r>
                        <a:rPr lang="nl-NL" sz="1400" dirty="0">
                          <a:effectLst/>
                        </a:rPr>
                        <a:t>Component</a:t>
                      </a:r>
                      <a:endParaRPr lang="nl-BE" sz="1400" dirty="0">
                        <a:effectLst/>
                        <a:latin typeface="Calibri"/>
                        <a:ea typeface="Times New Roman"/>
                        <a:cs typeface="Times New Roman"/>
                      </a:endParaRPr>
                    </a:p>
                  </a:txBody>
                  <a:tcPr marL="68580" marR="68580" marT="0" marB="0"/>
                </a:tc>
                <a:tc>
                  <a:txBody>
                    <a:bodyPr/>
                    <a:lstStyle/>
                    <a:p>
                      <a:pPr algn="just">
                        <a:spcAft>
                          <a:spcPts val="0"/>
                        </a:spcAft>
                      </a:pPr>
                      <a:r>
                        <a:rPr lang="nl-NL" sz="1400" dirty="0">
                          <a:effectLst/>
                        </a:rPr>
                        <a:t>Referentiemethode en meetprincipe</a:t>
                      </a:r>
                      <a:endParaRPr lang="nl-BE" sz="1400" dirty="0">
                        <a:effectLst/>
                        <a:latin typeface="Calibri"/>
                        <a:ea typeface="Times New Roman"/>
                        <a:cs typeface="Times New Roman"/>
                      </a:endParaRPr>
                    </a:p>
                  </a:txBody>
                  <a:tcPr marL="68580" marR="68580" marT="0" marB="0"/>
                </a:tc>
                <a:tc>
                  <a:txBody>
                    <a:bodyPr/>
                    <a:lstStyle/>
                    <a:p>
                      <a:pPr algn="just">
                        <a:spcAft>
                          <a:spcPts val="0"/>
                        </a:spcAft>
                      </a:pPr>
                      <a:r>
                        <a:rPr lang="nl-NL" sz="1400">
                          <a:effectLst/>
                        </a:rPr>
                        <a:t>Andere toegelaten methoden</a:t>
                      </a:r>
                      <a:endParaRPr lang="nl-BE"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nl-NL" sz="1400" dirty="0">
                          <a:effectLst/>
                        </a:rPr>
                        <a:t>CO</a:t>
                      </a:r>
                      <a:endParaRPr lang="nl-BE" sz="1400" dirty="0">
                        <a:effectLst/>
                      </a:endParaRPr>
                    </a:p>
                    <a:p>
                      <a:pPr algn="just">
                        <a:spcAft>
                          <a:spcPts val="0"/>
                        </a:spcAft>
                      </a:pPr>
                      <a:r>
                        <a:rPr lang="nl-NL" sz="1400" dirty="0">
                          <a:effectLst/>
                        </a:rPr>
                        <a:t> </a:t>
                      </a:r>
                      <a:endParaRPr lang="nl-BE" sz="1400" dirty="0">
                        <a:effectLst/>
                        <a:latin typeface="Calibri"/>
                        <a:ea typeface="Times New Roman"/>
                        <a:cs typeface="Times New Roman"/>
                      </a:endParaRPr>
                    </a:p>
                  </a:txBody>
                  <a:tcPr marL="68580" marR="68580" marT="0" marB="0"/>
                </a:tc>
                <a:tc>
                  <a:txBody>
                    <a:bodyPr/>
                    <a:lstStyle/>
                    <a:p>
                      <a:pPr algn="just">
                        <a:spcAft>
                          <a:spcPts val="0"/>
                        </a:spcAft>
                      </a:pPr>
                      <a:r>
                        <a:rPr lang="nl-NL" sz="1400" dirty="0">
                          <a:effectLst/>
                        </a:rPr>
                        <a:t>EN 15058</a:t>
                      </a:r>
                      <a:endParaRPr lang="nl-BE" sz="1400" dirty="0">
                        <a:effectLst/>
                      </a:endParaRPr>
                    </a:p>
                    <a:p>
                      <a:pPr algn="just">
                        <a:spcAft>
                          <a:spcPts val="0"/>
                        </a:spcAft>
                      </a:pPr>
                      <a:r>
                        <a:rPr lang="nl-NL" sz="1400" dirty="0">
                          <a:effectLst/>
                        </a:rPr>
                        <a:t> (NDIR/GFC*)</a:t>
                      </a:r>
                      <a:endParaRPr lang="nl-BE" sz="1400" dirty="0">
                        <a:effectLst/>
                        <a:latin typeface="Calibri"/>
                        <a:ea typeface="Times New Roman"/>
                        <a:cs typeface="Times New Roman"/>
                      </a:endParaRPr>
                    </a:p>
                  </a:txBody>
                  <a:tcPr marL="68580" marR="68580" marT="0" marB="0"/>
                </a:tc>
                <a:tc>
                  <a:txBody>
                    <a:bodyPr/>
                    <a:lstStyle/>
                    <a:p>
                      <a:pPr algn="just">
                        <a:spcAft>
                          <a:spcPts val="0"/>
                        </a:spcAft>
                      </a:pPr>
                      <a:r>
                        <a:rPr lang="nl-NL" sz="1400">
                          <a:effectLst/>
                        </a:rPr>
                        <a:t> </a:t>
                      </a:r>
                      <a:endParaRPr lang="nl-BE"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nl-NL" sz="1400">
                          <a:effectLst/>
                        </a:rPr>
                        <a:t>NOx</a:t>
                      </a:r>
                      <a:endParaRPr lang="nl-BE" sz="1400">
                        <a:effectLst/>
                      </a:endParaRPr>
                    </a:p>
                    <a:p>
                      <a:pPr algn="just">
                        <a:spcAft>
                          <a:spcPts val="0"/>
                        </a:spcAft>
                      </a:pPr>
                      <a:r>
                        <a:rPr lang="nl-NL" sz="1400">
                          <a:effectLst/>
                        </a:rPr>
                        <a:t> </a:t>
                      </a:r>
                      <a:endParaRPr lang="nl-BE" sz="1400">
                        <a:effectLst/>
                        <a:latin typeface="Calibri"/>
                        <a:ea typeface="Times New Roman"/>
                        <a:cs typeface="Times New Roman"/>
                      </a:endParaRPr>
                    </a:p>
                  </a:txBody>
                  <a:tcPr marL="68580" marR="68580" marT="0" marB="0"/>
                </a:tc>
                <a:tc>
                  <a:txBody>
                    <a:bodyPr/>
                    <a:lstStyle/>
                    <a:p>
                      <a:pPr algn="just">
                        <a:spcAft>
                          <a:spcPts val="0"/>
                        </a:spcAft>
                      </a:pPr>
                      <a:r>
                        <a:rPr lang="nl-NL" sz="1400" dirty="0">
                          <a:effectLst/>
                        </a:rPr>
                        <a:t>EN 14792</a:t>
                      </a:r>
                      <a:endParaRPr lang="nl-BE" sz="1400" dirty="0">
                        <a:effectLst/>
                      </a:endParaRPr>
                    </a:p>
                    <a:p>
                      <a:pPr algn="just">
                        <a:spcAft>
                          <a:spcPts val="0"/>
                        </a:spcAft>
                      </a:pPr>
                      <a:r>
                        <a:rPr lang="nl-NL" sz="1400" dirty="0">
                          <a:effectLst/>
                        </a:rPr>
                        <a:t>(</a:t>
                      </a:r>
                      <a:r>
                        <a:rPr lang="nl-NL" sz="1400" dirty="0" err="1">
                          <a:effectLst/>
                        </a:rPr>
                        <a:t>NO:Chemiluminescentie</a:t>
                      </a:r>
                      <a:endParaRPr lang="nl-BE" sz="1400" dirty="0">
                        <a:effectLst/>
                      </a:endParaRPr>
                    </a:p>
                    <a:p>
                      <a:pPr algn="just">
                        <a:spcAft>
                          <a:spcPts val="0"/>
                        </a:spcAft>
                      </a:pPr>
                      <a:r>
                        <a:rPr lang="nl-NL" sz="1400" dirty="0">
                          <a:effectLst/>
                        </a:rPr>
                        <a:t>NO</a:t>
                      </a:r>
                      <a:r>
                        <a:rPr lang="nl-NL" sz="1400" baseline="-25000" dirty="0">
                          <a:effectLst/>
                        </a:rPr>
                        <a:t>2</a:t>
                      </a:r>
                      <a:r>
                        <a:rPr lang="nl-NL" sz="1400" dirty="0">
                          <a:effectLst/>
                        </a:rPr>
                        <a:t>: </a:t>
                      </a:r>
                      <a:r>
                        <a:rPr lang="nl-NL" sz="1400" dirty="0" err="1">
                          <a:effectLst/>
                        </a:rPr>
                        <a:t>Chemiluminescentie</a:t>
                      </a:r>
                      <a:r>
                        <a:rPr lang="nl-NL" sz="1400" dirty="0">
                          <a:effectLst/>
                        </a:rPr>
                        <a:t> met gebruik convertor)</a:t>
                      </a:r>
                      <a:endParaRPr lang="nl-BE" sz="1400" dirty="0">
                        <a:effectLst/>
                        <a:latin typeface="Calibri"/>
                        <a:ea typeface="Times New Roman"/>
                        <a:cs typeface="Times New Roman"/>
                      </a:endParaRPr>
                    </a:p>
                  </a:txBody>
                  <a:tcPr marL="68580" marR="68580" marT="0" marB="0"/>
                </a:tc>
                <a:tc>
                  <a:txBody>
                    <a:bodyPr/>
                    <a:lstStyle/>
                    <a:p>
                      <a:pPr algn="l">
                        <a:spcAft>
                          <a:spcPts val="0"/>
                        </a:spcAft>
                      </a:pPr>
                      <a:r>
                        <a:rPr lang="en-US" sz="1400">
                          <a:effectLst/>
                        </a:rPr>
                        <a:t>NO/NO</a:t>
                      </a:r>
                      <a:r>
                        <a:rPr lang="en-US" sz="1400" baseline="-25000">
                          <a:effectLst/>
                        </a:rPr>
                        <a:t>2</a:t>
                      </a:r>
                      <a:r>
                        <a:rPr lang="en-US" sz="1400">
                          <a:effectLst/>
                        </a:rPr>
                        <a:t> NDUV</a:t>
                      </a:r>
                      <a:endParaRPr lang="nl-BE" sz="1400">
                        <a:effectLst/>
                      </a:endParaRPr>
                    </a:p>
                    <a:p>
                      <a:pPr algn="l">
                        <a:spcAft>
                          <a:spcPts val="0"/>
                        </a:spcAft>
                      </a:pPr>
                      <a:r>
                        <a:rPr lang="en-US" sz="1400">
                          <a:effectLst/>
                        </a:rPr>
                        <a:t>NO-NDIR+NO</a:t>
                      </a:r>
                      <a:r>
                        <a:rPr lang="en-US" sz="1400" baseline="-25000">
                          <a:effectLst/>
                        </a:rPr>
                        <a:t>2</a:t>
                      </a:r>
                      <a:r>
                        <a:rPr lang="en-US" sz="1400">
                          <a:effectLst/>
                        </a:rPr>
                        <a:t> tot NO convertor**</a:t>
                      </a:r>
                      <a:endParaRPr lang="nl-BE" sz="1400">
                        <a:effectLst/>
                      </a:endParaRPr>
                    </a:p>
                    <a:p>
                      <a:pPr algn="l">
                        <a:spcAft>
                          <a:spcPts val="0"/>
                        </a:spcAft>
                      </a:pPr>
                      <a:r>
                        <a:rPr lang="en-US" sz="1400">
                          <a:effectLst/>
                        </a:rPr>
                        <a:t> </a:t>
                      </a:r>
                      <a:endParaRPr lang="nl-BE"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nl-NL" sz="1400">
                          <a:effectLst/>
                        </a:rPr>
                        <a:t>SO</a:t>
                      </a:r>
                      <a:r>
                        <a:rPr lang="nl-NL" sz="1400" baseline="-25000">
                          <a:effectLst/>
                        </a:rPr>
                        <a:t>2</a:t>
                      </a:r>
                      <a:endParaRPr lang="nl-BE" sz="1400">
                        <a:effectLst/>
                      </a:endParaRPr>
                    </a:p>
                    <a:p>
                      <a:pPr algn="just">
                        <a:spcAft>
                          <a:spcPts val="0"/>
                        </a:spcAft>
                      </a:pPr>
                      <a:r>
                        <a:rPr lang="nl-NL" sz="1400">
                          <a:effectLst/>
                        </a:rPr>
                        <a:t> </a:t>
                      </a:r>
                      <a:endParaRPr lang="nl-BE" sz="1400">
                        <a:effectLst/>
                        <a:latin typeface="Calibri"/>
                        <a:ea typeface="Times New Roman"/>
                        <a:cs typeface="Times New Roman"/>
                      </a:endParaRPr>
                    </a:p>
                  </a:txBody>
                  <a:tcPr marL="68580" marR="68580" marT="0" marB="0"/>
                </a:tc>
                <a:tc>
                  <a:txBody>
                    <a:bodyPr/>
                    <a:lstStyle/>
                    <a:p>
                      <a:pPr algn="just">
                        <a:spcAft>
                          <a:spcPts val="0"/>
                        </a:spcAft>
                      </a:pPr>
                      <a:r>
                        <a:rPr lang="nl-NL" sz="1400" dirty="0">
                          <a:effectLst/>
                        </a:rPr>
                        <a:t>EN 14791</a:t>
                      </a:r>
                      <a:endParaRPr lang="nl-BE" sz="1400" dirty="0">
                        <a:effectLst/>
                      </a:endParaRPr>
                    </a:p>
                    <a:p>
                      <a:pPr algn="just">
                        <a:spcAft>
                          <a:spcPts val="0"/>
                        </a:spcAft>
                      </a:pPr>
                      <a:r>
                        <a:rPr lang="nl-NL" sz="1400" dirty="0">
                          <a:effectLst/>
                        </a:rPr>
                        <a:t>(</a:t>
                      </a:r>
                      <a:r>
                        <a:rPr lang="nl-NL" sz="1400" dirty="0" err="1">
                          <a:effectLst/>
                        </a:rPr>
                        <a:t>Natchemische</a:t>
                      </a:r>
                      <a:r>
                        <a:rPr lang="nl-NL" sz="1400" dirty="0">
                          <a:effectLst/>
                        </a:rPr>
                        <a:t> meetmethode)</a:t>
                      </a:r>
                      <a:endParaRPr lang="nl-BE" sz="1400" dirty="0">
                        <a:effectLst/>
                        <a:latin typeface="Calibri"/>
                        <a:ea typeface="Times New Roman"/>
                        <a:cs typeface="Times New Roman"/>
                      </a:endParaRPr>
                    </a:p>
                  </a:txBody>
                  <a:tcPr marL="68580" marR="68580" marT="0" marB="0"/>
                </a:tc>
                <a:tc>
                  <a:txBody>
                    <a:bodyPr/>
                    <a:lstStyle/>
                    <a:p>
                      <a:pPr algn="just">
                        <a:spcAft>
                          <a:spcPts val="0"/>
                        </a:spcAft>
                      </a:pPr>
                      <a:r>
                        <a:rPr lang="nl-BE" sz="1400" b="1" dirty="0">
                          <a:effectLst/>
                        </a:rPr>
                        <a:t>Meting met monitoren conform CEN/TS 17021</a:t>
                      </a:r>
                    </a:p>
                    <a:p>
                      <a:pPr algn="just">
                        <a:spcAft>
                          <a:spcPts val="0"/>
                        </a:spcAft>
                      </a:pPr>
                      <a:r>
                        <a:rPr lang="nl-BE" sz="1400" dirty="0">
                          <a:effectLst/>
                        </a:rPr>
                        <a:t>NDUV</a:t>
                      </a:r>
                    </a:p>
                    <a:p>
                      <a:pPr algn="just">
                        <a:spcAft>
                          <a:spcPts val="0"/>
                        </a:spcAft>
                      </a:pPr>
                      <a:r>
                        <a:rPr lang="nl-BE" sz="1400" dirty="0">
                          <a:effectLst/>
                        </a:rPr>
                        <a:t>NDIR</a:t>
                      </a:r>
                    </a:p>
                    <a:p>
                      <a:pPr algn="just">
                        <a:spcAft>
                          <a:spcPts val="0"/>
                        </a:spcAft>
                      </a:pPr>
                      <a:r>
                        <a:rPr lang="nl-BE" sz="1400" dirty="0">
                          <a:effectLst/>
                        </a:rPr>
                        <a:t>UV fluorescentie</a:t>
                      </a:r>
                      <a:endParaRPr lang="nl-BE"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Aft>
                          <a:spcPts val="0"/>
                        </a:spcAft>
                      </a:pPr>
                      <a:r>
                        <a:rPr lang="nl-NL" sz="1400">
                          <a:effectLst/>
                        </a:rPr>
                        <a:t>O</a:t>
                      </a:r>
                      <a:r>
                        <a:rPr lang="nl-NL" sz="1400" baseline="-25000">
                          <a:effectLst/>
                        </a:rPr>
                        <a:t>2</a:t>
                      </a:r>
                      <a:endParaRPr lang="nl-BE" sz="1400">
                        <a:effectLst/>
                      </a:endParaRPr>
                    </a:p>
                    <a:p>
                      <a:pPr algn="just">
                        <a:spcAft>
                          <a:spcPts val="0"/>
                        </a:spcAft>
                      </a:pPr>
                      <a:r>
                        <a:rPr lang="nl-NL" sz="1400">
                          <a:effectLst/>
                        </a:rPr>
                        <a:t> </a:t>
                      </a:r>
                      <a:endParaRPr lang="nl-BE" sz="1400">
                        <a:effectLst/>
                        <a:latin typeface="Calibri"/>
                        <a:ea typeface="Times New Roman"/>
                        <a:cs typeface="Times New Roman"/>
                      </a:endParaRPr>
                    </a:p>
                  </a:txBody>
                  <a:tcPr marL="68580" marR="68580" marT="0" marB="0"/>
                </a:tc>
                <a:tc>
                  <a:txBody>
                    <a:bodyPr/>
                    <a:lstStyle/>
                    <a:p>
                      <a:pPr algn="just">
                        <a:spcAft>
                          <a:spcPts val="0"/>
                        </a:spcAft>
                      </a:pPr>
                      <a:r>
                        <a:rPr lang="nl-NL" sz="1400">
                          <a:effectLst/>
                        </a:rPr>
                        <a:t>EN 14789</a:t>
                      </a:r>
                      <a:endParaRPr lang="nl-BE" sz="1400">
                        <a:effectLst/>
                      </a:endParaRPr>
                    </a:p>
                    <a:p>
                      <a:pPr algn="just">
                        <a:spcAft>
                          <a:spcPts val="0"/>
                        </a:spcAft>
                      </a:pPr>
                      <a:r>
                        <a:rPr lang="nl-NL" sz="1400">
                          <a:effectLst/>
                        </a:rPr>
                        <a:t>(paramagnetisme)</a:t>
                      </a:r>
                      <a:endParaRPr lang="nl-BE" sz="1400">
                        <a:effectLst/>
                        <a:latin typeface="Calibri"/>
                        <a:ea typeface="Times New Roman"/>
                        <a:cs typeface="Times New Roman"/>
                      </a:endParaRPr>
                    </a:p>
                  </a:txBody>
                  <a:tcPr marL="68580" marR="68580" marT="0" marB="0"/>
                </a:tc>
                <a:tc>
                  <a:txBody>
                    <a:bodyPr/>
                    <a:lstStyle/>
                    <a:p>
                      <a:pPr algn="just">
                        <a:spcAft>
                          <a:spcPts val="0"/>
                        </a:spcAft>
                      </a:pPr>
                      <a:r>
                        <a:rPr lang="nl-NL" sz="1400" dirty="0">
                          <a:effectLst/>
                        </a:rPr>
                        <a:t> </a:t>
                      </a:r>
                      <a:endParaRPr lang="nl-BE"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0">
                <a:tc>
                  <a:txBody>
                    <a:bodyPr/>
                    <a:lstStyle/>
                    <a:p>
                      <a:pPr algn="just">
                        <a:spcAft>
                          <a:spcPts val="0"/>
                        </a:spcAft>
                      </a:pPr>
                      <a:r>
                        <a:rPr lang="nl-NL" sz="1400">
                          <a:effectLst/>
                        </a:rPr>
                        <a:t>TOC</a:t>
                      </a:r>
                      <a:endParaRPr lang="nl-BE" sz="1400">
                        <a:effectLst/>
                      </a:endParaRPr>
                    </a:p>
                    <a:p>
                      <a:pPr algn="just">
                        <a:spcAft>
                          <a:spcPts val="0"/>
                        </a:spcAft>
                      </a:pPr>
                      <a:r>
                        <a:rPr lang="nl-NL" sz="1400">
                          <a:effectLst/>
                        </a:rPr>
                        <a:t> </a:t>
                      </a:r>
                      <a:endParaRPr lang="nl-BE" sz="1400">
                        <a:effectLst/>
                        <a:latin typeface="Calibri"/>
                        <a:ea typeface="Times New Roman"/>
                        <a:cs typeface="Times New Roman"/>
                      </a:endParaRPr>
                    </a:p>
                  </a:txBody>
                  <a:tcPr marL="68580" marR="68580" marT="0" marB="0"/>
                </a:tc>
                <a:tc>
                  <a:txBody>
                    <a:bodyPr/>
                    <a:lstStyle/>
                    <a:p>
                      <a:pPr algn="just">
                        <a:spcAft>
                          <a:spcPts val="0"/>
                        </a:spcAft>
                      </a:pPr>
                      <a:r>
                        <a:rPr lang="nl-NL" sz="1400">
                          <a:effectLst/>
                        </a:rPr>
                        <a:t>EN 12619 (TVOC concentraties tot 1000 mg/m</a:t>
                      </a:r>
                      <a:r>
                        <a:rPr lang="nl-NL" sz="1400" baseline="30000">
                          <a:effectLst/>
                        </a:rPr>
                        <a:t>3</a:t>
                      </a:r>
                      <a:r>
                        <a:rPr lang="nl-NL" sz="1400">
                          <a:effectLst/>
                        </a:rPr>
                        <a:t>)</a:t>
                      </a:r>
                      <a:endParaRPr lang="nl-BE" sz="1400">
                        <a:effectLst/>
                      </a:endParaRPr>
                    </a:p>
                    <a:p>
                      <a:pPr algn="just">
                        <a:spcAft>
                          <a:spcPts val="0"/>
                        </a:spcAft>
                      </a:pPr>
                      <a:r>
                        <a:rPr lang="nl-NL" sz="1400">
                          <a:effectLst/>
                        </a:rPr>
                        <a:t>Vlamionisatiedetectie (FID)</a:t>
                      </a:r>
                      <a:endParaRPr lang="nl-BE" sz="1400">
                        <a:effectLst/>
                        <a:latin typeface="Calibri"/>
                        <a:ea typeface="Times New Roman"/>
                        <a:cs typeface="Times New Roman"/>
                      </a:endParaRPr>
                    </a:p>
                  </a:txBody>
                  <a:tcPr marL="68580" marR="68580" marT="0" marB="0"/>
                </a:tc>
                <a:tc>
                  <a:txBody>
                    <a:bodyPr/>
                    <a:lstStyle/>
                    <a:p>
                      <a:pPr algn="just">
                        <a:spcAft>
                          <a:spcPts val="0"/>
                        </a:spcAft>
                      </a:pPr>
                      <a:r>
                        <a:rPr lang="nl-NL" sz="1400" dirty="0">
                          <a:effectLst/>
                        </a:rPr>
                        <a:t> </a:t>
                      </a:r>
                      <a:endParaRPr lang="nl-BE"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7" name="Rectangle 1"/>
          <p:cNvSpPr>
            <a:spLocks noChangeArrowheads="1"/>
          </p:cNvSpPr>
          <p:nvPr/>
        </p:nvSpPr>
        <p:spPr bwMode="auto">
          <a:xfrm>
            <a:off x="2411760" y="5484222"/>
            <a:ext cx="59766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49263"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449263"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449263"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449263"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449263"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449263"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449263"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449263"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449263" algn="l"/>
                <a:tab pos="539750"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539750" algn="l"/>
              </a:tabLst>
            </a:pPr>
            <a:r>
              <a:rPr kumimoji="0" lang="nl-NL" altLang="nl-BE"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Gasfiltercorrelatie fotometer</a:t>
            </a:r>
            <a:endParaRPr kumimoji="0" lang="nl-BE" altLang="nl-BE" sz="14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49263" algn="l"/>
                <a:tab pos="539750" algn="l"/>
              </a:tabLst>
            </a:pPr>
            <a:r>
              <a:rPr kumimoji="0" lang="nl-BE" altLang="nl-BE"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 NO</a:t>
            </a:r>
            <a:r>
              <a:rPr kumimoji="0" lang="nl-BE" altLang="nl-BE" sz="1400" b="0" i="0" u="none" strike="noStrike" cap="none" normalizeH="0" baseline="-30000" dirty="0">
                <a:ln>
                  <a:noFill/>
                </a:ln>
                <a:solidFill>
                  <a:schemeClr val="tx1"/>
                </a:solidFill>
                <a:effectLst/>
                <a:latin typeface="Calibri" pitchFamily="34" charset="0"/>
                <a:ea typeface="Times New Roman" pitchFamily="18" charset="0"/>
                <a:cs typeface="Arial" pitchFamily="34" charset="0"/>
              </a:rPr>
              <a:t>2</a:t>
            </a:r>
            <a:r>
              <a:rPr kumimoji="0" lang="nl-BE" altLang="nl-BE" sz="1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-NDIR is niet toegelaten omwille van waterinterferentie</a:t>
            </a:r>
            <a:endParaRPr kumimoji="0" lang="nl-BE" altLang="nl-BE" sz="14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40365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19</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1993614529"/>
              </p:ext>
            </p:extLst>
          </p:nvPr>
        </p:nvGraphicFramePr>
        <p:xfrm>
          <a:off x="611560" y="980728"/>
          <a:ext cx="7416823" cy="5012812"/>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LUC/II/001</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Bemonstering voor afgassen en analyse van CO, CO</a:t>
                      </a:r>
                      <a:r>
                        <a:rPr lang="nl-BE" sz="1400" baseline="-25000" dirty="0">
                          <a:effectLst/>
                          <a:latin typeface="+mn-lt"/>
                          <a:ea typeface="Times New Roman"/>
                          <a:cs typeface="Times New Roman"/>
                        </a:rPr>
                        <a:t>2</a:t>
                      </a:r>
                      <a:r>
                        <a:rPr lang="nl-BE" sz="1400" dirty="0">
                          <a:effectLst/>
                          <a:latin typeface="+mn-lt"/>
                          <a:ea typeface="Times New Roman"/>
                          <a:cs typeface="Times New Roman"/>
                        </a:rPr>
                        <a:t>,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 </a:t>
                      </a:r>
                      <a:r>
                        <a:rPr lang="nl-BE" sz="1400" dirty="0" err="1">
                          <a:effectLst/>
                          <a:latin typeface="+mn-lt"/>
                          <a:ea typeface="Times New Roman"/>
                          <a:cs typeface="Times New Roman"/>
                        </a:rPr>
                        <a:t>NOx</a:t>
                      </a:r>
                      <a:r>
                        <a:rPr lang="nl-BE" sz="1400" dirty="0">
                          <a:effectLst/>
                          <a:latin typeface="+mn-lt"/>
                          <a:ea typeface="Times New Roman"/>
                          <a:cs typeface="Times New Roman"/>
                        </a:rPr>
                        <a:t>, O</a:t>
                      </a:r>
                      <a:r>
                        <a:rPr lang="nl-BE" sz="1400" baseline="-25000" dirty="0">
                          <a:effectLst/>
                          <a:latin typeface="+mn-lt"/>
                          <a:ea typeface="Times New Roman"/>
                          <a:cs typeface="Times New Roman"/>
                        </a:rPr>
                        <a:t>2</a:t>
                      </a:r>
                      <a:r>
                        <a:rPr lang="nl-BE" sz="1400" dirty="0">
                          <a:effectLst/>
                          <a:latin typeface="+mn-lt"/>
                          <a:ea typeface="Times New Roman"/>
                          <a:cs typeface="Times New Roman"/>
                        </a:rPr>
                        <a:t> en TOC met monitoren</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06/2017</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Pg 10/21:</a:t>
                      </a:r>
                    </a:p>
                    <a:p>
                      <a:pPr algn="l">
                        <a:spcAft>
                          <a:spcPts val="0"/>
                        </a:spcAft>
                      </a:pPr>
                      <a:r>
                        <a:rPr lang="nl-BE" sz="1400" dirty="0">
                          <a:effectLst/>
                          <a:latin typeface="+mn-lt"/>
                          <a:ea typeface="Times New Roman"/>
                          <a:cs typeface="Times New Roman"/>
                        </a:rPr>
                        <a:t>Aanpassing van de zin: “De </a:t>
                      </a:r>
                      <a:r>
                        <a:rPr lang="nl-BE" sz="1400" dirty="0" err="1">
                          <a:effectLst/>
                          <a:latin typeface="+mn-lt"/>
                          <a:ea typeface="Times New Roman"/>
                          <a:cs typeface="Times New Roman"/>
                        </a:rPr>
                        <a:t>natchemische</a:t>
                      </a:r>
                      <a:r>
                        <a:rPr lang="nl-BE" sz="1400" dirty="0">
                          <a:effectLst/>
                          <a:latin typeface="+mn-lt"/>
                          <a:ea typeface="Times New Roman"/>
                          <a:cs typeface="Times New Roman"/>
                        </a:rPr>
                        <a:t>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-bepaling conform EN 14791 wordt door VITO niet als de voorkeursmethode beschouwd wegens beperkte nauwkeurigheid (20%) en trage respons.</a:t>
                      </a:r>
                    </a:p>
                    <a:p>
                      <a:pPr algn="l">
                        <a:spcAft>
                          <a:spcPts val="0"/>
                        </a:spcAft>
                      </a:pPr>
                      <a:r>
                        <a:rPr lang="nl-BE" sz="1400" dirty="0">
                          <a:effectLst/>
                          <a:latin typeface="+mn-lt"/>
                          <a:ea typeface="Times New Roman"/>
                          <a:cs typeface="Times New Roman"/>
                        </a:rPr>
                        <a:t>Aangepaste versie: ‘De </a:t>
                      </a:r>
                      <a:r>
                        <a:rPr lang="nl-BE" sz="1400" dirty="0" err="1">
                          <a:effectLst/>
                          <a:latin typeface="+mn-lt"/>
                          <a:ea typeface="Times New Roman"/>
                          <a:cs typeface="Times New Roman"/>
                        </a:rPr>
                        <a:t>natchemische</a:t>
                      </a:r>
                      <a:r>
                        <a:rPr lang="nl-BE" sz="1400" dirty="0">
                          <a:effectLst/>
                          <a:latin typeface="+mn-lt"/>
                          <a:ea typeface="Times New Roman"/>
                          <a:cs typeface="Times New Roman"/>
                        </a:rPr>
                        <a:t>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 bepaling conform EN 14791 heeft een beperkte nauwkeurigheid (20%) en trage respons.’</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3.2: herformulering kwaliteit kalibratiegas:</a:t>
                      </a:r>
                    </a:p>
                    <a:p>
                      <a:pPr algn="l">
                        <a:spcAft>
                          <a:spcPts val="0"/>
                        </a:spcAft>
                      </a:pPr>
                      <a:r>
                        <a:rPr lang="nl-BE" sz="1400" dirty="0">
                          <a:effectLst/>
                          <a:latin typeface="+mn-lt"/>
                          <a:ea typeface="Times New Roman"/>
                          <a:cs typeface="Times New Roman"/>
                        </a:rPr>
                        <a:t>‘een gas met kalibratiecertificaat, uitgegeven onder ISO 17025 accreditatie (BELAC of gelijkwaardig) door een als kalibratie-instelling geaccrediteerde producent’</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5995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2</a:t>
            </a:fld>
            <a:endParaRPr lang="nl-NL"/>
          </a:p>
        </p:txBody>
      </p:sp>
      <p:sp>
        <p:nvSpPr>
          <p:cNvPr id="4" name="Title 3"/>
          <p:cNvSpPr>
            <a:spLocks noGrp="1"/>
          </p:cNvSpPr>
          <p:nvPr>
            <p:ph type="title"/>
          </p:nvPr>
        </p:nvSpPr>
        <p:spPr/>
        <p:txBody>
          <a:bodyPr/>
          <a:lstStyle/>
          <a:p>
            <a:r>
              <a:rPr lang="nl-BE" dirty="0"/>
              <a:t>Overzicht aanpassingen compendium lucht</a:t>
            </a:r>
          </a:p>
        </p:txBody>
      </p:sp>
      <p:sp>
        <p:nvSpPr>
          <p:cNvPr id="5" name="Text Placeholder 4"/>
          <p:cNvSpPr>
            <a:spLocks noGrp="1"/>
          </p:cNvSpPr>
          <p:nvPr>
            <p:ph type="body" sz="quarter" idx="13"/>
          </p:nvPr>
        </p:nvSpPr>
        <p:spPr/>
        <p:txBody>
          <a:bodyPr/>
          <a:lstStyle/>
          <a:p>
            <a:r>
              <a:rPr lang="nl-BE" sz="1800" b="1" dirty="0"/>
              <a:t>LUC revisie 2017</a:t>
            </a:r>
          </a:p>
          <a:p>
            <a:pPr lvl="1"/>
            <a:r>
              <a:rPr lang="nl-BE" sz="1800" dirty="0"/>
              <a:t>Wijzigingen t.o.v. de Ministerieel goedgekeurde versie van april 2017</a:t>
            </a:r>
          </a:p>
          <a:p>
            <a:pPr marL="216000" lvl="1" indent="0">
              <a:buNone/>
            </a:pPr>
            <a:r>
              <a:rPr lang="nl-BE" sz="1800" dirty="0">
                <a:hlinkClick r:id="rId2"/>
              </a:rPr>
              <a:t>https://emis.vito.be/nl/luc-2017</a:t>
            </a:r>
            <a:endParaRPr lang="nl-BE" sz="1800" dirty="0"/>
          </a:p>
          <a:p>
            <a:pPr lvl="1"/>
            <a:endParaRPr lang="nl-BE" sz="1800" dirty="0"/>
          </a:p>
          <a:p>
            <a:pPr lvl="1"/>
            <a:r>
              <a:rPr lang="nl-BE" sz="1800" dirty="0"/>
              <a:t>Tegen 15/11/2017 moeten de aangepaste LUC-methoden in definitieve versie bij het DEPARTEMENT OMGEVING - Afdeling Gebiedsontwikkeling, Omgevingsplanning en –projecten zijn </a:t>
            </a:r>
          </a:p>
          <a:p>
            <a:pPr marL="216000" lvl="1" indent="0">
              <a:buNone/>
            </a:pPr>
            <a:endParaRPr lang="nl-BE" sz="1800" dirty="0"/>
          </a:p>
          <a:p>
            <a:pPr marL="1431925" lvl="1" indent="-268288">
              <a:buFont typeface="Wingdings" panose="05000000000000000000" pitchFamily="2" charset="2"/>
              <a:buChar char="Ø"/>
            </a:pPr>
            <a:r>
              <a:rPr lang="nl-BE" sz="1800" u="sng" dirty="0"/>
              <a:t>Eerste helft van oktober </a:t>
            </a:r>
            <a:r>
              <a:rPr lang="nl-BE" sz="1800" dirty="0"/>
              <a:t>worden de methoden als ontwerpmethoden op de EMIS website gepubliceerd	</a:t>
            </a:r>
          </a:p>
          <a:p>
            <a:pPr marL="1163637" lvl="1" indent="0">
              <a:buNone/>
            </a:pPr>
            <a:endParaRPr lang="nl-BE" sz="1800" dirty="0"/>
          </a:p>
          <a:p>
            <a:pPr marL="1431925" lvl="1" indent="-268288">
              <a:buFont typeface="Wingdings" panose="05000000000000000000" pitchFamily="2" charset="2"/>
              <a:buChar char="Ø"/>
            </a:pPr>
            <a:r>
              <a:rPr lang="nl-BE" sz="1800" dirty="0"/>
              <a:t>Kennisgevingsmail wordt daarna vanuit het DEPARTEMENT OMGEVING verstuurd</a:t>
            </a:r>
          </a:p>
          <a:p>
            <a:pPr marL="1163637" lvl="1" indent="0">
              <a:buNone/>
            </a:pPr>
            <a:endParaRPr lang="nl-BE" sz="1800" dirty="0"/>
          </a:p>
          <a:p>
            <a:pPr marL="1431925" lvl="1" indent="-268288">
              <a:buFont typeface="Wingdings" panose="05000000000000000000" pitchFamily="2" charset="2"/>
              <a:buChar char="Ø"/>
            </a:pPr>
            <a:r>
              <a:rPr lang="nl-BE" sz="1800" dirty="0"/>
              <a:t>2-tal weken reactiemogelijkheid </a:t>
            </a:r>
          </a:p>
          <a:p>
            <a:pPr marL="216000" lvl="1" indent="0">
              <a:buNone/>
            </a:pPr>
            <a:endParaRPr lang="nl-BE" sz="1800" b="1" dirty="0"/>
          </a:p>
        </p:txBody>
      </p:sp>
    </p:spTree>
    <p:extLst>
      <p:ext uri="{BB962C8B-B14F-4D97-AF65-F5344CB8AC3E}">
        <p14:creationId xmlns:p14="http://schemas.microsoft.com/office/powerpoint/2010/main" val="26060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20</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1378491400"/>
              </p:ext>
            </p:extLst>
          </p:nvPr>
        </p:nvGraphicFramePr>
        <p:xfrm>
          <a:off x="611560" y="1196752"/>
          <a:ext cx="7416823" cy="4372732"/>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LUC/III/008</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err="1">
                          <a:effectLst/>
                          <a:latin typeface="+mn-lt"/>
                          <a:ea typeface="Times New Roman"/>
                          <a:cs typeface="Times New Roman"/>
                        </a:rPr>
                        <a:t>Natchemische</a:t>
                      </a:r>
                      <a:r>
                        <a:rPr lang="nl-BE" sz="1400" dirty="0">
                          <a:effectLst/>
                          <a:latin typeface="+mn-lt"/>
                          <a:ea typeface="Times New Roman"/>
                          <a:cs typeface="Times New Roman"/>
                        </a:rPr>
                        <a:t> bepaling van </a:t>
                      </a:r>
                      <a:r>
                        <a:rPr lang="nl-BE" sz="1400" dirty="0" err="1">
                          <a:effectLst/>
                          <a:latin typeface="+mn-lt"/>
                          <a:ea typeface="Times New Roman"/>
                          <a:cs typeface="Times New Roman"/>
                        </a:rPr>
                        <a:t>SOx</a:t>
                      </a:r>
                      <a:r>
                        <a:rPr lang="nl-BE" sz="1400" dirty="0">
                          <a:effectLst/>
                          <a:latin typeface="+mn-lt"/>
                          <a:ea typeface="Times New Roman"/>
                          <a:cs typeface="Times New Roman"/>
                        </a:rPr>
                        <a:t> in een gaskanaal</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Calibri"/>
                          <a:ea typeface="Times New Roman"/>
                          <a:cs typeface="Times New Roman"/>
                        </a:rPr>
                        <a:t>09/2017</a:t>
                      </a:r>
                    </a:p>
                  </a:txBody>
                  <a:tcPr marL="35560" marR="35560" marT="0" marB="0"/>
                </a:tc>
                <a:tc>
                  <a:txBody>
                    <a:bodyPr/>
                    <a:lstStyle/>
                    <a:p>
                      <a:pPr algn="l">
                        <a:spcAft>
                          <a:spcPts val="0"/>
                        </a:spcAft>
                      </a:pPr>
                      <a:r>
                        <a:rPr lang="nl-BE" sz="1400" dirty="0">
                          <a:effectLst/>
                          <a:latin typeface="+mn-lt"/>
                          <a:ea typeface="Times New Roman"/>
                          <a:cs typeface="Times New Roman"/>
                        </a:rPr>
                        <a:t>Pg 5/11:</a:t>
                      </a:r>
                    </a:p>
                    <a:p>
                      <a:pPr algn="l">
                        <a:spcAft>
                          <a:spcPts val="0"/>
                        </a:spcAft>
                      </a:pPr>
                      <a:r>
                        <a:rPr lang="nl-BE" sz="1400" dirty="0">
                          <a:effectLst/>
                          <a:latin typeface="+mn-lt"/>
                          <a:ea typeface="Times New Roman"/>
                          <a:cs typeface="Times New Roman"/>
                        </a:rPr>
                        <a:t>Aanpassing van de zin: “De </a:t>
                      </a:r>
                      <a:r>
                        <a:rPr lang="nl-BE" sz="1400" dirty="0" err="1">
                          <a:effectLst/>
                          <a:latin typeface="+mn-lt"/>
                          <a:ea typeface="Times New Roman"/>
                          <a:cs typeface="Times New Roman"/>
                        </a:rPr>
                        <a:t>natchemische</a:t>
                      </a:r>
                      <a:r>
                        <a:rPr lang="nl-BE" sz="1400" dirty="0">
                          <a:effectLst/>
                          <a:latin typeface="+mn-lt"/>
                          <a:ea typeface="Times New Roman"/>
                          <a:cs typeface="Times New Roman"/>
                        </a:rPr>
                        <a:t>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-bepaling conform EN 14791 </a:t>
                      </a:r>
                      <a:r>
                        <a:rPr lang="nl-BE" sz="1400" b="1" strike="sngStrike" dirty="0">
                          <a:effectLst/>
                          <a:latin typeface="+mn-lt"/>
                          <a:ea typeface="Times New Roman"/>
                          <a:cs typeface="Times New Roman"/>
                        </a:rPr>
                        <a:t>wordt door VITO niet als de voorkeursmethode beschouwd wegens</a:t>
                      </a:r>
                      <a:r>
                        <a:rPr lang="nl-BE" sz="1400" b="1" strike="noStrike" dirty="0">
                          <a:effectLst/>
                          <a:latin typeface="+mn-lt"/>
                          <a:ea typeface="Times New Roman"/>
                          <a:cs typeface="Times New Roman"/>
                        </a:rPr>
                        <a:t> </a:t>
                      </a:r>
                      <a:r>
                        <a:rPr lang="nl-BE" sz="1400" b="1" i="1" dirty="0">
                          <a:effectLst/>
                          <a:latin typeface="+mn-lt"/>
                          <a:ea typeface="Times New Roman"/>
                          <a:cs typeface="Times New Roman"/>
                        </a:rPr>
                        <a:t>heeft</a:t>
                      </a:r>
                      <a:r>
                        <a:rPr lang="nl-BE" sz="1400" dirty="0">
                          <a:effectLst/>
                          <a:latin typeface="+mn-lt"/>
                          <a:ea typeface="Times New Roman"/>
                          <a:cs typeface="Times New Roman"/>
                        </a:rPr>
                        <a:t> een beperkte nauwkeurigheid (20%) en trage respons.</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Pg 6-7/11: op 2 plaatsen ‘=voorkeur’ bij de continue  SO</a:t>
                      </a:r>
                      <a:r>
                        <a:rPr lang="nl-BE" sz="1400" baseline="-25000" dirty="0">
                          <a:effectLst/>
                          <a:latin typeface="+mn-lt"/>
                          <a:ea typeface="Times New Roman"/>
                          <a:cs typeface="Times New Roman"/>
                        </a:rPr>
                        <a:t>2</a:t>
                      </a:r>
                      <a:r>
                        <a:rPr lang="nl-BE" sz="1400" dirty="0">
                          <a:effectLst/>
                          <a:latin typeface="+mn-lt"/>
                          <a:ea typeface="Times New Roman"/>
                          <a:cs typeface="Times New Roman"/>
                        </a:rPr>
                        <a:t>-meting met monitoren verwijderd in figuur 1</a:t>
                      </a:r>
                    </a:p>
                    <a:p>
                      <a:pPr algn="l">
                        <a:spcAft>
                          <a:spcPts val="0"/>
                        </a:spcAft>
                      </a:pPr>
                      <a:endParaRPr lang="nl-BE" sz="1400" dirty="0">
                        <a:effectLst/>
                        <a:latin typeface="+mn-lt"/>
                        <a:ea typeface="Times New Roman"/>
                        <a:cs typeface="Times New Roman"/>
                      </a:endParaRPr>
                    </a:p>
                    <a:p>
                      <a:pPr algn="l">
                        <a:spcAft>
                          <a:spcPts val="0"/>
                        </a:spcAft>
                      </a:pPr>
                      <a:r>
                        <a:rPr lang="nl-BE" sz="1400" dirty="0">
                          <a:effectLst/>
                          <a:latin typeface="+mn-lt"/>
                          <a:ea typeface="Times New Roman"/>
                          <a:cs typeface="Times New Roman"/>
                        </a:rPr>
                        <a:t>Vervanging figuur 2 door de figuur uit de norm EPA </a:t>
                      </a:r>
                      <a:r>
                        <a:rPr lang="nl-BE" sz="1400" dirty="0" err="1">
                          <a:effectLst/>
                          <a:latin typeface="+mn-lt"/>
                          <a:ea typeface="Times New Roman"/>
                          <a:cs typeface="Times New Roman"/>
                        </a:rPr>
                        <a:t>method</a:t>
                      </a:r>
                      <a:r>
                        <a:rPr lang="nl-BE" sz="1400" dirty="0">
                          <a:effectLst/>
                          <a:latin typeface="+mn-lt"/>
                          <a:ea typeface="Times New Roman"/>
                          <a:cs typeface="Times New Roman"/>
                        </a:rPr>
                        <a:t> 8 (vorige figuur kwam vanuit een publicatie van Clean Air met verwijzing naar de EPA methode 8)</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323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21</a:t>
            </a:fld>
            <a:endParaRPr lang="nl-NL"/>
          </a:p>
        </p:txBody>
      </p:sp>
      <p:sp>
        <p:nvSpPr>
          <p:cNvPr id="4" name="Title 3"/>
          <p:cNvSpPr>
            <a:spLocks noGrp="1"/>
          </p:cNvSpPr>
          <p:nvPr>
            <p:ph type="title"/>
          </p:nvPr>
        </p:nvSpPr>
        <p:spPr/>
        <p:txBody>
          <a:bodyPr/>
          <a:lstStyle/>
          <a:p>
            <a:r>
              <a:rPr lang="nl-BE" dirty="0"/>
              <a:t>Overzicht aanpassingen compendium lucht</a:t>
            </a:r>
          </a:p>
        </p:txBody>
      </p:sp>
      <p:sp>
        <p:nvSpPr>
          <p:cNvPr id="5" name="Text Placeholder 4"/>
          <p:cNvSpPr>
            <a:spLocks noGrp="1"/>
          </p:cNvSpPr>
          <p:nvPr>
            <p:ph type="body" sz="quarter" idx="13"/>
          </p:nvPr>
        </p:nvSpPr>
        <p:spPr>
          <a:xfrm>
            <a:off x="755999" y="1052287"/>
            <a:ext cx="7487890" cy="504505"/>
          </a:xfrm>
        </p:spPr>
        <p:txBody>
          <a:bodyPr/>
          <a:lstStyle/>
          <a:p>
            <a:r>
              <a:rPr lang="nl-BE" sz="1800" dirty="0"/>
              <a:t>Monsternemingsopstelling conform de norm EPA </a:t>
            </a:r>
            <a:r>
              <a:rPr lang="nl-BE" sz="1800" dirty="0" err="1"/>
              <a:t>method</a:t>
            </a:r>
            <a:r>
              <a:rPr lang="nl-BE" sz="1800" dirty="0"/>
              <a:t> 8:</a:t>
            </a:r>
          </a:p>
          <a:p>
            <a:pPr marL="0" indent="0">
              <a:buNone/>
            </a:pPr>
            <a:endParaRPr lang="nl-BE"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12408"/>
            <a:ext cx="5939209" cy="445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732240" y="1844824"/>
            <a:ext cx="2088232" cy="1600438"/>
          </a:xfrm>
          <a:prstGeom prst="rect">
            <a:avLst/>
          </a:prstGeom>
        </p:spPr>
        <p:txBody>
          <a:bodyPr wrap="square">
            <a:spAutoFit/>
          </a:bodyPr>
          <a:lstStyle/>
          <a:p>
            <a:r>
              <a:rPr lang="nl-NL" sz="1400" dirty="0" err="1"/>
              <a:t>Impinger</a:t>
            </a:r>
            <a:r>
              <a:rPr lang="nl-NL" sz="1400" dirty="0"/>
              <a:t> 1: </a:t>
            </a:r>
          </a:p>
          <a:p>
            <a:r>
              <a:rPr lang="nl-NL" sz="1400" dirty="0"/>
              <a:t>100 ml 80% </a:t>
            </a:r>
            <a:r>
              <a:rPr lang="nl-NL" sz="1400" dirty="0" err="1"/>
              <a:t>isopropanol</a:t>
            </a:r>
            <a:r>
              <a:rPr lang="nl-NL" sz="1400" dirty="0"/>
              <a:t> (IPA)</a:t>
            </a:r>
            <a:endParaRPr lang="nl-BE" sz="1400" dirty="0"/>
          </a:p>
          <a:p>
            <a:r>
              <a:rPr lang="nl-NL" sz="1400" dirty="0" err="1"/>
              <a:t>Impingers</a:t>
            </a:r>
            <a:r>
              <a:rPr lang="nl-NL" sz="1400" dirty="0"/>
              <a:t> 2 en 3: 100 ml 3% H</a:t>
            </a:r>
            <a:r>
              <a:rPr lang="nl-NL" sz="1400" baseline="-25000" dirty="0"/>
              <a:t>2</a:t>
            </a:r>
            <a:r>
              <a:rPr lang="nl-NL" sz="1400" dirty="0"/>
              <a:t>O</a:t>
            </a:r>
            <a:r>
              <a:rPr lang="nl-NL" sz="1400" baseline="-25000" dirty="0"/>
              <a:t>2 </a:t>
            </a:r>
            <a:endParaRPr lang="nl-BE" sz="1400" dirty="0"/>
          </a:p>
          <a:p>
            <a:r>
              <a:rPr lang="nl-NL" sz="1400" dirty="0" err="1"/>
              <a:t>Impinger</a:t>
            </a:r>
            <a:r>
              <a:rPr lang="nl-NL" sz="1400" dirty="0"/>
              <a:t> 4: droogpatroon (silicagel)</a:t>
            </a:r>
            <a:endParaRPr lang="nl-BE" sz="1400" dirty="0"/>
          </a:p>
        </p:txBody>
      </p:sp>
    </p:spTree>
    <p:extLst>
      <p:ext uri="{BB962C8B-B14F-4D97-AF65-F5344CB8AC3E}">
        <p14:creationId xmlns:p14="http://schemas.microsoft.com/office/powerpoint/2010/main" val="236846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22</a:t>
            </a:fld>
            <a:endParaRPr lang="nl-NL"/>
          </a:p>
        </p:txBody>
      </p:sp>
      <p:sp>
        <p:nvSpPr>
          <p:cNvPr id="4" name="Title 3"/>
          <p:cNvSpPr>
            <a:spLocks noGrp="1"/>
          </p:cNvSpPr>
          <p:nvPr>
            <p:ph type="title"/>
          </p:nvPr>
        </p:nvSpPr>
        <p:spPr/>
        <p:txBody>
          <a:bodyPr/>
          <a:lstStyle/>
          <a:p>
            <a:r>
              <a:rPr lang="nl-BE" dirty="0"/>
              <a:t>Overzicht aanpassingen compendium lucht</a:t>
            </a:r>
          </a:p>
        </p:txBody>
      </p:sp>
      <p:sp>
        <p:nvSpPr>
          <p:cNvPr id="5" name="Text Placeholder 4"/>
          <p:cNvSpPr>
            <a:spLocks noGrp="1"/>
          </p:cNvSpPr>
          <p:nvPr>
            <p:ph type="body" sz="quarter" idx="13"/>
          </p:nvPr>
        </p:nvSpPr>
        <p:spPr>
          <a:xfrm>
            <a:off x="755999" y="1052287"/>
            <a:ext cx="7487890" cy="648521"/>
          </a:xfrm>
        </p:spPr>
        <p:txBody>
          <a:bodyPr/>
          <a:lstStyle/>
          <a:p>
            <a:r>
              <a:rPr lang="nl-BE" sz="1800" dirty="0"/>
              <a:t>Monsternemingsopstelling volgens  publicatie van Clean Air met verwijzing naar de EPA methode 8 – in vorige versie van de LUC methode:</a:t>
            </a:r>
          </a:p>
          <a:p>
            <a:pPr marL="0" indent="0">
              <a:buNone/>
            </a:pPr>
            <a:endParaRPr lang="nl-BE" sz="1800" dirty="0"/>
          </a:p>
          <a:p>
            <a:pPr marL="0" indent="0">
              <a:buNone/>
            </a:pPr>
            <a:endParaRPr lang="nl-BE" sz="1800" dirty="0"/>
          </a:p>
        </p:txBody>
      </p:sp>
      <p:pic>
        <p:nvPicPr>
          <p:cNvPr id="7" name="Picture 6"/>
          <p:cNvPicPr/>
          <p:nvPr/>
        </p:nvPicPr>
        <p:blipFill>
          <a:blip r:embed="rId2" cstate="print"/>
          <a:srcRect/>
          <a:stretch>
            <a:fillRect/>
          </a:stretch>
        </p:blipFill>
        <p:spPr bwMode="auto">
          <a:xfrm>
            <a:off x="827584" y="1700808"/>
            <a:ext cx="5922004" cy="4035455"/>
          </a:xfrm>
          <a:prstGeom prst="rect">
            <a:avLst/>
          </a:prstGeom>
          <a:noFill/>
          <a:ln w="9525">
            <a:noFill/>
            <a:miter lim="800000"/>
            <a:headEnd/>
            <a:tailEnd/>
          </a:ln>
        </p:spPr>
      </p:pic>
      <p:sp>
        <p:nvSpPr>
          <p:cNvPr id="6" name="Rectangle 5"/>
          <p:cNvSpPr/>
          <p:nvPr/>
        </p:nvSpPr>
        <p:spPr>
          <a:xfrm>
            <a:off x="6762423" y="1844824"/>
            <a:ext cx="1818456" cy="3293209"/>
          </a:xfrm>
          <a:prstGeom prst="rect">
            <a:avLst/>
          </a:prstGeom>
        </p:spPr>
        <p:txBody>
          <a:bodyPr wrap="square">
            <a:spAutoFit/>
          </a:bodyPr>
          <a:lstStyle/>
          <a:p>
            <a:r>
              <a:rPr lang="nl-BE" sz="1600" dirty="0" err="1"/>
              <a:t>Impinger</a:t>
            </a:r>
            <a:r>
              <a:rPr lang="nl-BE" sz="1600" dirty="0"/>
              <a:t> 1: </a:t>
            </a:r>
          </a:p>
          <a:p>
            <a:r>
              <a:rPr lang="nl-BE" sz="1600" dirty="0"/>
              <a:t>100 ml 80% </a:t>
            </a:r>
            <a:r>
              <a:rPr lang="nl-BE" sz="1600" dirty="0" err="1"/>
              <a:t>isopropanol</a:t>
            </a:r>
            <a:r>
              <a:rPr lang="nl-BE" sz="1600" dirty="0"/>
              <a:t> (IPA)</a:t>
            </a:r>
          </a:p>
          <a:p>
            <a:endParaRPr lang="nl-BE" sz="1600" dirty="0"/>
          </a:p>
          <a:p>
            <a:r>
              <a:rPr lang="nl-BE" sz="1600" dirty="0" err="1"/>
              <a:t>Impingers</a:t>
            </a:r>
            <a:r>
              <a:rPr lang="nl-BE" sz="1600" dirty="0"/>
              <a:t> 2 en 3: 100 ml 3% H</a:t>
            </a:r>
            <a:r>
              <a:rPr lang="nl-BE" sz="1600" baseline="-25000" dirty="0"/>
              <a:t>2</a:t>
            </a:r>
            <a:r>
              <a:rPr lang="nl-BE" sz="1600" dirty="0"/>
              <a:t>O</a:t>
            </a:r>
            <a:r>
              <a:rPr lang="nl-BE" sz="1600" baseline="-25000" dirty="0"/>
              <a:t>2</a:t>
            </a:r>
            <a:r>
              <a:rPr lang="nl-BE" sz="1600" dirty="0"/>
              <a:t> </a:t>
            </a:r>
          </a:p>
          <a:p>
            <a:endParaRPr lang="nl-BE" sz="1600" dirty="0"/>
          </a:p>
          <a:p>
            <a:r>
              <a:rPr lang="nl-BE" sz="1600" dirty="0" err="1"/>
              <a:t>Impinger</a:t>
            </a:r>
            <a:r>
              <a:rPr lang="nl-BE" sz="1600" dirty="0"/>
              <a:t> 4: optioneel (leeg)</a:t>
            </a:r>
          </a:p>
          <a:p>
            <a:endParaRPr lang="nl-BE" sz="1600" dirty="0"/>
          </a:p>
          <a:p>
            <a:r>
              <a:rPr lang="nl-BE" sz="1600" dirty="0" err="1"/>
              <a:t>Impinger</a:t>
            </a:r>
            <a:r>
              <a:rPr lang="nl-BE" sz="1600" dirty="0"/>
              <a:t> 5: droogpatroon (silicagel)</a:t>
            </a:r>
          </a:p>
        </p:txBody>
      </p:sp>
    </p:spTree>
    <p:extLst>
      <p:ext uri="{BB962C8B-B14F-4D97-AF65-F5344CB8AC3E}">
        <p14:creationId xmlns:p14="http://schemas.microsoft.com/office/powerpoint/2010/main" val="2273674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23</a:t>
            </a:fld>
            <a:endParaRPr lang="nl-NL"/>
          </a:p>
        </p:txBody>
      </p:sp>
      <p:sp>
        <p:nvSpPr>
          <p:cNvPr id="4" name="Title 3"/>
          <p:cNvSpPr>
            <a:spLocks noGrp="1"/>
          </p:cNvSpPr>
          <p:nvPr>
            <p:ph type="title"/>
          </p:nvPr>
        </p:nvSpPr>
        <p:spPr/>
        <p:txBody>
          <a:bodyPr/>
          <a:lstStyle/>
          <a:p>
            <a:r>
              <a:rPr lang="nl-BE" dirty="0"/>
              <a:t>Overzicht aanpassingen compendium lucht</a:t>
            </a:r>
          </a:p>
        </p:txBody>
      </p:sp>
      <p:graphicFrame>
        <p:nvGraphicFramePr>
          <p:cNvPr id="6" name="Table 5"/>
          <p:cNvGraphicFramePr>
            <a:graphicFrameLocks noGrp="1"/>
          </p:cNvGraphicFramePr>
          <p:nvPr>
            <p:extLst>
              <p:ext uri="{D42A27DB-BD31-4B8C-83A1-F6EECF244321}">
                <p14:modId xmlns:p14="http://schemas.microsoft.com/office/powerpoint/2010/main" val="1199761979"/>
              </p:ext>
            </p:extLst>
          </p:nvPr>
        </p:nvGraphicFramePr>
        <p:xfrm>
          <a:off x="611560" y="1196752"/>
          <a:ext cx="7416823" cy="2551140"/>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LUC/III/010</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Bepaling van het totale gehalte (som van de stofvormige- en gasvormige fractie) aan metalen in een gaskanaal</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Calibri"/>
                          <a:ea typeface="Times New Roman"/>
                          <a:cs typeface="Times New Roman"/>
                        </a:rPr>
                        <a:t>09/2017</a:t>
                      </a:r>
                    </a:p>
                  </a:txBody>
                  <a:tcPr marL="35560" marR="35560" marT="0" marB="0"/>
                </a:tc>
                <a:tc>
                  <a:txBody>
                    <a:bodyPr/>
                    <a:lstStyle/>
                    <a:p>
                      <a:pPr algn="l">
                        <a:spcAft>
                          <a:spcPts val="0"/>
                        </a:spcAft>
                      </a:pPr>
                      <a:r>
                        <a:rPr lang="nl-BE" sz="1400" dirty="0">
                          <a:effectLst/>
                          <a:latin typeface="+mn-lt"/>
                          <a:ea typeface="Times New Roman"/>
                          <a:cs typeface="Times New Roman"/>
                        </a:rPr>
                        <a:t>Pg 3/5: verwijdering van de zin</a:t>
                      </a:r>
                    </a:p>
                    <a:p>
                      <a:pPr algn="l">
                        <a:spcAft>
                          <a:spcPts val="0"/>
                        </a:spcAft>
                      </a:pPr>
                      <a:r>
                        <a:rPr lang="nl-BE" sz="1400" dirty="0">
                          <a:effectLst/>
                          <a:latin typeface="+mn-lt"/>
                          <a:ea typeface="Times New Roman"/>
                          <a:cs typeface="Times New Roman"/>
                        </a:rPr>
                        <a:t>‘De ontsluiting van de filter moet uitgevoerd worden met de ontsluitingsmethode met salpeterzuur, zoutzuur en waterstoffluoride uit de methode CMA/2/II/A.3.’</a:t>
                      </a:r>
                    </a:p>
                    <a:p>
                      <a:pPr algn="l">
                        <a:spcAft>
                          <a:spcPts val="0"/>
                        </a:spcAft>
                      </a:pPr>
                      <a:r>
                        <a:rPr lang="nl-BE" sz="1400" dirty="0">
                          <a:effectLst/>
                          <a:latin typeface="+mn-lt"/>
                          <a:ea typeface="Times New Roman"/>
                          <a:cs typeface="Times New Roman"/>
                        </a:rPr>
                        <a:t>De ontsluiting moet conform de norm EN 14385 uitgevoerd te worden.</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3233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24</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386120483"/>
              </p:ext>
            </p:extLst>
          </p:nvPr>
        </p:nvGraphicFramePr>
        <p:xfrm>
          <a:off x="611560" y="1196752"/>
          <a:ext cx="7416823" cy="2551140"/>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BE" sz="1400" i="0" dirty="0">
                          <a:effectLst/>
                          <a:latin typeface="+mn-lt"/>
                          <a:ea typeface="Times New Roman"/>
                          <a:cs typeface="Times New Roman"/>
                        </a:rPr>
                        <a:t>LUC/V/001</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Bepaling van zeer vluchtige organische stoffen (ZVOS) in emissies met behulp van gaschromatografie</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Calibri"/>
                          <a:ea typeface="Times New Roman"/>
                          <a:cs typeface="Times New Roman"/>
                        </a:rPr>
                        <a:t>09/2017</a:t>
                      </a:r>
                    </a:p>
                  </a:txBody>
                  <a:tcPr marL="35560" marR="35560" marT="0" marB="0"/>
                </a:tc>
                <a:tc>
                  <a:txBody>
                    <a:bodyPr/>
                    <a:lstStyle/>
                    <a:p>
                      <a:pPr algn="l">
                        <a:spcAft>
                          <a:spcPts val="0"/>
                        </a:spcAft>
                      </a:pPr>
                      <a:r>
                        <a:rPr lang="nl-BE" sz="1400" dirty="0">
                          <a:effectLst/>
                          <a:latin typeface="+mn-lt"/>
                          <a:ea typeface="Times New Roman"/>
                          <a:cs typeface="Times New Roman"/>
                        </a:rPr>
                        <a:t>Toepassingsgebied:</a:t>
                      </a:r>
                    </a:p>
                    <a:p>
                      <a:pPr algn="l">
                        <a:spcAft>
                          <a:spcPts val="0"/>
                        </a:spcAft>
                      </a:pPr>
                      <a:r>
                        <a:rPr lang="nl-BE" sz="1400" dirty="0">
                          <a:effectLst/>
                          <a:latin typeface="+mn-lt"/>
                          <a:ea typeface="Times New Roman"/>
                          <a:cs typeface="Times New Roman"/>
                        </a:rPr>
                        <a:t>In de reeks van koolwaterstoffen (KWS) reikt het toepassingsgebied vanaf C1-koolwaterstoffen met uitzondering van methaan waarvoor ISO 25139 dient gevolgd te worden, tot ongeveer C4-KWS</a:t>
                      </a: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8775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25</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2229209802"/>
              </p:ext>
            </p:extLst>
          </p:nvPr>
        </p:nvGraphicFramePr>
        <p:xfrm>
          <a:off x="611560" y="1196752"/>
          <a:ext cx="7416823" cy="969444"/>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10801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756084">
                <a:tc>
                  <a:txBody>
                    <a:bodyPr/>
                    <a:lstStyle/>
                    <a:p>
                      <a:pPr algn="l">
                        <a:spcAft>
                          <a:spcPts val="0"/>
                        </a:spcAft>
                      </a:pPr>
                      <a:r>
                        <a:rPr lang="nl-BE" sz="1400" i="0" dirty="0">
                          <a:effectLst/>
                          <a:latin typeface="+mn-lt"/>
                          <a:ea typeface="Times New Roman"/>
                          <a:cs typeface="Times New Roman"/>
                        </a:rPr>
                        <a:t>LUC/VII/001</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mn-lt"/>
                          <a:ea typeface="Times New Roman"/>
                          <a:cs typeface="Times New Roman"/>
                        </a:rPr>
                        <a:t>NH</a:t>
                      </a:r>
                      <a:r>
                        <a:rPr lang="nl-BE" sz="1400" baseline="-25000" dirty="0">
                          <a:effectLst/>
                          <a:latin typeface="+mn-lt"/>
                          <a:ea typeface="Times New Roman"/>
                          <a:cs typeface="Times New Roman"/>
                        </a:rPr>
                        <a:t>3</a:t>
                      </a:r>
                      <a:r>
                        <a:rPr lang="nl-BE" sz="1400" dirty="0">
                          <a:effectLst/>
                          <a:latin typeface="+mn-lt"/>
                          <a:ea typeface="Times New Roman"/>
                          <a:cs typeface="Times New Roman"/>
                        </a:rPr>
                        <a:t> rendementsbepaling van luchtwassers bij stalsystemen</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BE" sz="1400" dirty="0">
                          <a:effectLst/>
                          <a:latin typeface="Calibri"/>
                          <a:ea typeface="Times New Roman"/>
                          <a:cs typeface="Times New Roman"/>
                        </a:rPr>
                        <a:t>06/2017</a:t>
                      </a:r>
                    </a:p>
                  </a:txBody>
                  <a:tcPr marL="35560" marR="35560" marT="0" marB="0"/>
                </a:tc>
                <a:tc>
                  <a:txBody>
                    <a:bodyPr/>
                    <a:lstStyle/>
                    <a:p>
                      <a:pPr algn="l">
                        <a:spcAft>
                          <a:spcPts val="0"/>
                        </a:spcAft>
                      </a:pPr>
                      <a:r>
                        <a:rPr lang="nl-BE" sz="1400" dirty="0">
                          <a:effectLst/>
                          <a:latin typeface="+mn-lt"/>
                          <a:ea typeface="Times New Roman"/>
                          <a:cs typeface="Times New Roman"/>
                        </a:rPr>
                        <a:t>Verduidelijkingen van het nemen van de </a:t>
                      </a:r>
                      <a:r>
                        <a:rPr lang="nl-BE" sz="1400" dirty="0" err="1">
                          <a:effectLst/>
                          <a:latin typeface="+mn-lt"/>
                          <a:ea typeface="Times New Roman"/>
                          <a:cs typeface="Times New Roman"/>
                        </a:rPr>
                        <a:t>veldblanco</a:t>
                      </a:r>
                      <a:endParaRPr lang="nl-BE" sz="1400" dirty="0">
                        <a:effectLst/>
                        <a:latin typeface="+mn-lt"/>
                        <a:ea typeface="Times New Roman"/>
                        <a:cs typeface="Times New Roman"/>
                      </a:endParaRPr>
                    </a:p>
                  </a:txBody>
                  <a:tcPr marL="35560" marR="35560" marT="0" marB="0"/>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64904"/>
            <a:ext cx="5832648" cy="338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775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26</a:t>
            </a:fld>
            <a:endParaRPr lang="nl-NL"/>
          </a:p>
        </p:txBody>
      </p:sp>
      <p:sp>
        <p:nvSpPr>
          <p:cNvPr id="4" name="Title 3"/>
          <p:cNvSpPr>
            <a:spLocks noGrp="1"/>
          </p:cNvSpPr>
          <p:nvPr>
            <p:ph type="title"/>
          </p:nvPr>
        </p:nvSpPr>
        <p:spPr/>
        <p:txBody>
          <a:bodyPr/>
          <a:lstStyle/>
          <a:p>
            <a:r>
              <a:rPr lang="nl-BE" dirty="0"/>
              <a:t>RECENT Gereviseerde normen binnen CEN/TC 264</a:t>
            </a:r>
          </a:p>
        </p:txBody>
      </p:sp>
      <p:graphicFrame>
        <p:nvGraphicFramePr>
          <p:cNvPr id="8" name="Table 7"/>
          <p:cNvGraphicFramePr>
            <a:graphicFrameLocks noGrp="1"/>
          </p:cNvGraphicFramePr>
          <p:nvPr>
            <p:extLst>
              <p:ext uri="{D42A27DB-BD31-4B8C-83A1-F6EECF244321}">
                <p14:modId xmlns:p14="http://schemas.microsoft.com/office/powerpoint/2010/main" val="2640844017"/>
              </p:ext>
            </p:extLst>
          </p:nvPr>
        </p:nvGraphicFramePr>
        <p:xfrm>
          <a:off x="611560" y="980728"/>
          <a:ext cx="8280920" cy="503428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70840">
                <a:tc>
                  <a:txBody>
                    <a:bodyPr/>
                    <a:lstStyle/>
                    <a:p>
                      <a:r>
                        <a:rPr lang="nl-BE" dirty="0"/>
                        <a:t>Nummer</a:t>
                      </a:r>
                    </a:p>
                  </a:txBody>
                  <a:tcPr/>
                </a:tc>
                <a:tc>
                  <a:txBody>
                    <a:bodyPr/>
                    <a:lstStyle/>
                    <a:p>
                      <a:r>
                        <a:rPr lang="nl-BE" dirty="0"/>
                        <a:t>Titel</a:t>
                      </a:r>
                    </a:p>
                  </a:txBody>
                  <a:tcPr/>
                </a:tc>
                <a:extLst>
                  <a:ext uri="{0D108BD9-81ED-4DB2-BD59-A6C34878D82A}">
                    <a16:rowId xmlns:a16="http://schemas.microsoft.com/office/drawing/2014/main" val="10000"/>
                  </a:ext>
                </a:extLst>
              </a:tr>
              <a:tr h="370840">
                <a:tc>
                  <a:txBody>
                    <a:bodyPr/>
                    <a:lstStyle/>
                    <a:p>
                      <a:r>
                        <a:rPr lang="nl-BE" dirty="0"/>
                        <a:t>EN 14789: 2017</a:t>
                      </a:r>
                    </a:p>
                  </a:txBody>
                  <a:tcPr/>
                </a:tc>
                <a:tc>
                  <a:txBody>
                    <a:bodyPr/>
                    <a:lstStyle/>
                    <a:p>
                      <a:r>
                        <a:rPr lang="en-US" dirty="0"/>
                        <a:t>Stationary source emissions - Determination of volume concentration of oxygen - Standard reference method: </a:t>
                      </a:r>
                      <a:r>
                        <a:rPr lang="en-US" dirty="0" err="1"/>
                        <a:t>Paramagnetism</a:t>
                      </a:r>
                      <a:endParaRPr lang="nl-BE" dirty="0"/>
                    </a:p>
                  </a:txBody>
                  <a:tcPr/>
                </a:tc>
                <a:extLst>
                  <a:ext uri="{0D108BD9-81ED-4DB2-BD59-A6C34878D82A}">
                    <a16:rowId xmlns:a16="http://schemas.microsoft.com/office/drawing/2014/main" val="10001"/>
                  </a:ext>
                </a:extLst>
              </a:tr>
              <a:tr h="370840">
                <a:tc>
                  <a:txBody>
                    <a:bodyPr/>
                    <a:lstStyle/>
                    <a:p>
                      <a:r>
                        <a:rPr lang="nl-BE" dirty="0"/>
                        <a:t>EN 14790: 2017</a:t>
                      </a:r>
                    </a:p>
                  </a:txBody>
                  <a:tcPr/>
                </a:tc>
                <a:tc>
                  <a:txBody>
                    <a:bodyPr/>
                    <a:lstStyle/>
                    <a:p>
                      <a:r>
                        <a:rPr lang="en-US" dirty="0"/>
                        <a:t>Stationary source emissions - Determination of the water </a:t>
                      </a:r>
                      <a:r>
                        <a:rPr lang="en-US" dirty="0" err="1"/>
                        <a:t>vapour</a:t>
                      </a:r>
                      <a:r>
                        <a:rPr lang="en-US" dirty="0"/>
                        <a:t> in ducts - Standard reference method</a:t>
                      </a:r>
                      <a:endParaRPr lang="nl-BE" dirty="0"/>
                    </a:p>
                  </a:txBody>
                  <a:tcPr/>
                </a:tc>
                <a:extLst>
                  <a:ext uri="{0D108BD9-81ED-4DB2-BD59-A6C34878D82A}">
                    <a16:rowId xmlns:a16="http://schemas.microsoft.com/office/drawing/2014/main" val="10002"/>
                  </a:ext>
                </a:extLst>
              </a:tr>
              <a:tr h="343416">
                <a:tc>
                  <a:txBody>
                    <a:bodyPr/>
                    <a:lstStyle/>
                    <a:p>
                      <a:r>
                        <a:rPr lang="nl-BE" dirty="0"/>
                        <a:t>EN 14791: 2017</a:t>
                      </a:r>
                    </a:p>
                  </a:txBody>
                  <a:tcPr/>
                </a:tc>
                <a:tc>
                  <a:txBody>
                    <a:bodyPr/>
                    <a:lstStyle/>
                    <a:p>
                      <a:r>
                        <a:rPr lang="en-US" dirty="0"/>
                        <a:t>Stationary source emissions - Determination of mass</a:t>
                      </a:r>
                    </a:p>
                    <a:p>
                      <a:r>
                        <a:rPr lang="en-US" dirty="0"/>
                        <a:t>concentration of </a:t>
                      </a:r>
                      <a:r>
                        <a:rPr lang="en-US" dirty="0" err="1"/>
                        <a:t>sulphur</a:t>
                      </a:r>
                      <a:r>
                        <a:rPr lang="en-US" dirty="0"/>
                        <a:t> oxides - Standard reference method</a:t>
                      </a:r>
                      <a:endParaRPr lang="nl-BE" dirty="0"/>
                    </a:p>
                  </a:txBody>
                  <a:tcPr/>
                </a:tc>
                <a:extLst>
                  <a:ext uri="{0D108BD9-81ED-4DB2-BD59-A6C34878D82A}">
                    <a16:rowId xmlns:a16="http://schemas.microsoft.com/office/drawing/2014/main" val="10003"/>
                  </a:ext>
                </a:extLst>
              </a:tr>
              <a:tr h="370840">
                <a:tc>
                  <a:txBody>
                    <a:bodyPr/>
                    <a:lstStyle/>
                    <a:p>
                      <a:r>
                        <a:rPr lang="nl-BE" dirty="0"/>
                        <a:t>EN 14792:</a:t>
                      </a:r>
                      <a:r>
                        <a:rPr lang="nl-BE" baseline="0" dirty="0"/>
                        <a:t> 2017</a:t>
                      </a:r>
                      <a:endParaRPr lang="nl-BE" dirty="0"/>
                    </a:p>
                  </a:txBody>
                  <a:tcPr/>
                </a:tc>
                <a:tc>
                  <a:txBody>
                    <a:bodyPr/>
                    <a:lstStyle/>
                    <a:p>
                      <a:r>
                        <a:rPr lang="en-US" dirty="0"/>
                        <a:t>Stationary source emissions - Determination of mass concentration of nitrogen oxides - Standard reference method: </a:t>
                      </a:r>
                      <a:r>
                        <a:rPr lang="en-US" dirty="0" err="1"/>
                        <a:t>chemiluminescence</a:t>
                      </a:r>
                      <a:endParaRPr lang="nl-BE" dirty="0"/>
                    </a:p>
                  </a:txBody>
                  <a:tcPr/>
                </a:tc>
                <a:extLst>
                  <a:ext uri="{0D108BD9-81ED-4DB2-BD59-A6C34878D82A}">
                    <a16:rowId xmlns:a16="http://schemas.microsoft.com/office/drawing/2014/main" val="10004"/>
                  </a:ext>
                </a:extLst>
              </a:tr>
              <a:tr h="370840">
                <a:tc>
                  <a:txBody>
                    <a:bodyPr/>
                    <a:lstStyle/>
                    <a:p>
                      <a:r>
                        <a:rPr lang="nl-BE" dirty="0"/>
                        <a:t>EN 14793: 2017</a:t>
                      </a:r>
                    </a:p>
                  </a:txBody>
                  <a:tcPr/>
                </a:tc>
                <a:tc>
                  <a:txBody>
                    <a:bodyPr/>
                    <a:lstStyle/>
                    <a:p>
                      <a:r>
                        <a:rPr lang="en-US" dirty="0"/>
                        <a:t>Stationary source emissions - Demonstration of equivalence of an alternative method with a reference method</a:t>
                      </a:r>
                      <a:endParaRPr lang="nl-BE" dirty="0"/>
                    </a:p>
                  </a:txBody>
                  <a:tcPr/>
                </a:tc>
                <a:extLst>
                  <a:ext uri="{0D108BD9-81ED-4DB2-BD59-A6C34878D82A}">
                    <a16:rowId xmlns:a16="http://schemas.microsoft.com/office/drawing/2014/main" val="10005"/>
                  </a:ext>
                </a:extLst>
              </a:tr>
              <a:tr h="370840">
                <a:tc>
                  <a:txBody>
                    <a:bodyPr/>
                    <a:lstStyle/>
                    <a:p>
                      <a:r>
                        <a:rPr lang="nl-BE" dirty="0"/>
                        <a:t>EN 15058: 2017</a:t>
                      </a:r>
                    </a:p>
                  </a:txBody>
                  <a:tcPr/>
                </a:tc>
                <a:tc>
                  <a:txBody>
                    <a:bodyPr/>
                    <a:lstStyle/>
                    <a:p>
                      <a:r>
                        <a:rPr lang="en-US" dirty="0"/>
                        <a:t>Stationary source emissions - Determination of the mass concentration of carbon monoxide - Standard reference method: non-dispersive infrared spectrometry</a:t>
                      </a:r>
                      <a:endParaRPr lang="nl-BE"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23619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27</a:t>
            </a:fld>
            <a:endParaRPr lang="nl-NL"/>
          </a:p>
        </p:txBody>
      </p:sp>
      <p:sp>
        <p:nvSpPr>
          <p:cNvPr id="4" name="Title 3"/>
          <p:cNvSpPr>
            <a:spLocks noGrp="1"/>
          </p:cNvSpPr>
          <p:nvPr>
            <p:ph type="title"/>
          </p:nvPr>
        </p:nvSpPr>
        <p:spPr/>
        <p:txBody>
          <a:bodyPr/>
          <a:lstStyle/>
          <a:p>
            <a:r>
              <a:rPr lang="nl-BE" dirty="0"/>
              <a:t>RECENT Gereviseerde/nieuwe normen binnen CEN/TC 264</a:t>
            </a:r>
          </a:p>
        </p:txBody>
      </p:sp>
      <p:graphicFrame>
        <p:nvGraphicFramePr>
          <p:cNvPr id="8" name="Table 7"/>
          <p:cNvGraphicFramePr>
            <a:graphicFrameLocks noGrp="1"/>
          </p:cNvGraphicFramePr>
          <p:nvPr>
            <p:extLst>
              <p:ext uri="{D42A27DB-BD31-4B8C-83A1-F6EECF244321}">
                <p14:modId xmlns:p14="http://schemas.microsoft.com/office/powerpoint/2010/main" val="1177026768"/>
              </p:ext>
            </p:extLst>
          </p:nvPr>
        </p:nvGraphicFramePr>
        <p:xfrm>
          <a:off x="611560" y="980728"/>
          <a:ext cx="8280920" cy="320548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70840">
                <a:tc>
                  <a:txBody>
                    <a:bodyPr/>
                    <a:lstStyle/>
                    <a:p>
                      <a:r>
                        <a:rPr lang="nl-BE" dirty="0"/>
                        <a:t>Nummer</a:t>
                      </a:r>
                    </a:p>
                  </a:txBody>
                  <a:tcPr/>
                </a:tc>
                <a:tc>
                  <a:txBody>
                    <a:bodyPr/>
                    <a:lstStyle/>
                    <a:p>
                      <a:r>
                        <a:rPr lang="nl-BE" dirty="0"/>
                        <a:t>Titel</a:t>
                      </a:r>
                    </a:p>
                  </a:txBody>
                  <a:tcPr/>
                </a:tc>
                <a:extLst>
                  <a:ext uri="{0D108BD9-81ED-4DB2-BD59-A6C34878D82A}">
                    <a16:rowId xmlns:a16="http://schemas.microsoft.com/office/drawing/2014/main" val="10000"/>
                  </a:ext>
                </a:extLst>
              </a:tr>
              <a:tr h="370840">
                <a:tc>
                  <a:txBody>
                    <a:bodyPr/>
                    <a:lstStyle/>
                    <a:p>
                      <a:r>
                        <a:rPr lang="nl-BE" dirty="0"/>
                        <a:t>EN 13248-1: 2017</a:t>
                      </a:r>
                    </a:p>
                  </a:txBody>
                  <a:tcPr/>
                </a:tc>
                <a:tc>
                  <a:txBody>
                    <a:bodyPr/>
                    <a:lstStyle/>
                    <a:p>
                      <a:r>
                        <a:rPr lang="en-US" dirty="0"/>
                        <a:t>Stationary source emissions - Determination of low range mass concentration of dust - Part 1: Manual gravimetric method</a:t>
                      </a:r>
                      <a:endParaRPr lang="nl-BE" dirty="0"/>
                    </a:p>
                  </a:txBody>
                  <a:tcPr/>
                </a:tc>
                <a:extLst>
                  <a:ext uri="{0D108BD9-81ED-4DB2-BD59-A6C34878D82A}">
                    <a16:rowId xmlns:a16="http://schemas.microsoft.com/office/drawing/2014/main" val="10001"/>
                  </a:ext>
                </a:extLst>
              </a:tr>
              <a:tr h="370840">
                <a:tc>
                  <a:txBody>
                    <a:bodyPr/>
                    <a:lstStyle/>
                    <a:p>
                      <a:r>
                        <a:rPr lang="nl-BE" dirty="0"/>
                        <a:t>EN 13248-2: 2017</a:t>
                      </a:r>
                    </a:p>
                  </a:txBody>
                  <a:tcPr/>
                </a:tc>
                <a:tc>
                  <a:txBody>
                    <a:bodyPr/>
                    <a:lstStyle/>
                    <a:p>
                      <a:r>
                        <a:rPr lang="en-US" dirty="0"/>
                        <a:t>Stationary source emissions - Determination of low range mass concentration of dust - Part 2: Automated measuring systems</a:t>
                      </a:r>
                      <a:endParaRPr lang="nl-BE" dirty="0"/>
                    </a:p>
                  </a:txBody>
                  <a:tcPr/>
                </a:tc>
                <a:extLst>
                  <a:ext uri="{0D108BD9-81ED-4DB2-BD59-A6C34878D82A}">
                    <a16:rowId xmlns:a16="http://schemas.microsoft.com/office/drawing/2014/main" val="10002"/>
                  </a:ext>
                </a:extLst>
              </a:tr>
              <a:tr h="149200">
                <a:tc gridSpan="2">
                  <a:txBody>
                    <a:bodyPr/>
                    <a:lstStyle/>
                    <a:p>
                      <a:endParaRPr lang="nl-BE" dirty="0"/>
                    </a:p>
                  </a:txBody>
                  <a:tcPr/>
                </a:tc>
                <a:tc hMerge="1">
                  <a:txBody>
                    <a:bodyPr/>
                    <a:lstStyle/>
                    <a:p>
                      <a:endParaRPr lang="nl-BE" dirty="0"/>
                    </a:p>
                  </a:txBody>
                  <a:tcPr/>
                </a:tc>
                <a:extLst>
                  <a:ext uri="{0D108BD9-81ED-4DB2-BD59-A6C34878D82A}">
                    <a16:rowId xmlns:a16="http://schemas.microsoft.com/office/drawing/2014/main" val="10003"/>
                  </a:ext>
                </a:extLst>
              </a:tr>
              <a:tr h="343416">
                <a:tc>
                  <a:txBody>
                    <a:bodyPr/>
                    <a:lstStyle/>
                    <a:p>
                      <a:r>
                        <a:rPr lang="nl-BE" dirty="0"/>
                        <a:t>EN 15267-4:2017</a:t>
                      </a:r>
                    </a:p>
                  </a:txBody>
                  <a:tcPr/>
                </a:tc>
                <a:tc>
                  <a:txBody>
                    <a:bodyPr/>
                    <a:lstStyle/>
                    <a:p>
                      <a:r>
                        <a:rPr lang="en-US" dirty="0"/>
                        <a:t>Air quality - Certification of automated measuring systems - Part 4: Performance criteria and test procedures for automated measuring systems for periodic measurements of emissions from stationary sources</a:t>
                      </a:r>
                      <a:endParaRPr lang="nl-BE"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2088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28</a:t>
            </a:fld>
            <a:endParaRPr lang="nl-NL"/>
          </a:p>
        </p:txBody>
      </p:sp>
      <p:sp>
        <p:nvSpPr>
          <p:cNvPr id="4" name="Title 3"/>
          <p:cNvSpPr>
            <a:spLocks noGrp="1"/>
          </p:cNvSpPr>
          <p:nvPr>
            <p:ph type="title"/>
          </p:nvPr>
        </p:nvSpPr>
        <p:spPr/>
        <p:txBody>
          <a:bodyPr/>
          <a:lstStyle/>
          <a:p>
            <a:r>
              <a:rPr lang="nl-BE" dirty="0"/>
              <a:t>RECENT Gereviseerde normen binnen CEN/TC 264</a:t>
            </a:r>
          </a:p>
        </p:txBody>
      </p:sp>
      <p:graphicFrame>
        <p:nvGraphicFramePr>
          <p:cNvPr id="5" name="Table 4"/>
          <p:cNvGraphicFramePr>
            <a:graphicFrameLocks noGrp="1"/>
          </p:cNvGraphicFramePr>
          <p:nvPr>
            <p:extLst>
              <p:ext uri="{D42A27DB-BD31-4B8C-83A1-F6EECF244321}">
                <p14:modId xmlns:p14="http://schemas.microsoft.com/office/powerpoint/2010/main" val="40107255"/>
              </p:ext>
            </p:extLst>
          </p:nvPr>
        </p:nvGraphicFramePr>
        <p:xfrm>
          <a:off x="637202" y="1700808"/>
          <a:ext cx="8280920" cy="101092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70840">
                <a:tc>
                  <a:txBody>
                    <a:bodyPr/>
                    <a:lstStyle/>
                    <a:p>
                      <a:r>
                        <a:rPr lang="nl-BE" dirty="0"/>
                        <a:t>Nummer</a:t>
                      </a:r>
                    </a:p>
                  </a:txBody>
                  <a:tcPr/>
                </a:tc>
                <a:tc>
                  <a:txBody>
                    <a:bodyPr/>
                    <a:lstStyle/>
                    <a:p>
                      <a:r>
                        <a:rPr lang="nl-BE" dirty="0"/>
                        <a:t>Titel</a:t>
                      </a:r>
                    </a:p>
                  </a:txBody>
                  <a:tcPr/>
                </a:tc>
                <a:extLst>
                  <a:ext uri="{0D108BD9-81ED-4DB2-BD59-A6C34878D82A}">
                    <a16:rowId xmlns:a16="http://schemas.microsoft.com/office/drawing/2014/main" val="10000"/>
                  </a:ext>
                </a:extLst>
              </a:tr>
              <a:tr h="370840">
                <a:tc>
                  <a:txBody>
                    <a:bodyPr/>
                    <a:lstStyle/>
                    <a:p>
                      <a:r>
                        <a:rPr lang="nl-BE" dirty="0"/>
                        <a:t>CEN/TR 17078: 2017</a:t>
                      </a:r>
                    </a:p>
                  </a:txBody>
                  <a:tcPr/>
                </a:tc>
                <a:tc>
                  <a:txBody>
                    <a:bodyPr/>
                    <a:lstStyle/>
                    <a:p>
                      <a:r>
                        <a:rPr lang="en-US" dirty="0"/>
                        <a:t>Stationary source emissions - Guidance on the application of EN ISO 16911-1</a:t>
                      </a:r>
                      <a:endParaRPr lang="nl-BE"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611560" y="1196752"/>
            <a:ext cx="2880320" cy="646331"/>
          </a:xfrm>
          <a:prstGeom prst="rect">
            <a:avLst/>
          </a:prstGeom>
          <a:noFill/>
        </p:spPr>
        <p:txBody>
          <a:bodyPr wrap="square" rtlCol="0">
            <a:spAutoFit/>
          </a:bodyPr>
          <a:lstStyle/>
          <a:p>
            <a:r>
              <a:rPr lang="nl-BE" dirty="0"/>
              <a:t>Technische richtlijn:</a:t>
            </a:r>
          </a:p>
          <a:p>
            <a:endParaRPr lang="nl-BE" dirty="0"/>
          </a:p>
        </p:txBody>
      </p:sp>
      <p:sp>
        <p:nvSpPr>
          <p:cNvPr id="9" name="TextBox 8"/>
          <p:cNvSpPr txBox="1"/>
          <p:nvPr/>
        </p:nvSpPr>
        <p:spPr>
          <a:xfrm>
            <a:off x="614512" y="2924944"/>
            <a:ext cx="5037608" cy="646331"/>
          </a:xfrm>
          <a:prstGeom prst="rect">
            <a:avLst/>
          </a:prstGeom>
          <a:noFill/>
        </p:spPr>
        <p:txBody>
          <a:bodyPr wrap="square" rtlCol="0">
            <a:spAutoFit/>
          </a:bodyPr>
          <a:lstStyle/>
          <a:p>
            <a:r>
              <a:rPr lang="nl-BE" dirty="0"/>
              <a:t>In ontwikkeling: </a:t>
            </a:r>
          </a:p>
          <a:p>
            <a:r>
              <a:rPr lang="nl-BE" dirty="0"/>
              <a:t>Europese norm voor HF</a:t>
            </a:r>
          </a:p>
        </p:txBody>
      </p:sp>
    </p:spTree>
    <p:extLst>
      <p:ext uri="{BB962C8B-B14F-4D97-AF65-F5344CB8AC3E}">
        <p14:creationId xmlns:p14="http://schemas.microsoft.com/office/powerpoint/2010/main" val="71055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29</a:t>
            </a:fld>
            <a:endParaRPr lang="nl-NL"/>
          </a:p>
        </p:txBody>
      </p:sp>
      <p:sp>
        <p:nvSpPr>
          <p:cNvPr id="4" name="Title 3"/>
          <p:cNvSpPr>
            <a:spLocks noGrp="1"/>
          </p:cNvSpPr>
          <p:nvPr>
            <p:ph type="title"/>
          </p:nvPr>
        </p:nvSpPr>
        <p:spPr/>
        <p:txBody>
          <a:bodyPr/>
          <a:lstStyle/>
          <a:p>
            <a:r>
              <a:rPr lang="nl-BE" dirty="0"/>
              <a:t>Mededelingen (</a:t>
            </a:r>
            <a:r>
              <a:rPr lang="nl-BE" dirty="0" err="1"/>
              <a:t>nav</a:t>
            </a:r>
            <a:r>
              <a:rPr lang="nl-BE" dirty="0"/>
              <a:t> audits)</a:t>
            </a:r>
          </a:p>
        </p:txBody>
      </p:sp>
      <p:sp>
        <p:nvSpPr>
          <p:cNvPr id="5" name="Text Placeholder 4"/>
          <p:cNvSpPr>
            <a:spLocks noGrp="1"/>
          </p:cNvSpPr>
          <p:nvPr>
            <p:ph type="body" sz="quarter" idx="13"/>
          </p:nvPr>
        </p:nvSpPr>
        <p:spPr/>
        <p:txBody>
          <a:bodyPr/>
          <a:lstStyle/>
          <a:p>
            <a:r>
              <a:rPr lang="nl-BE" sz="1800" dirty="0"/>
              <a:t>Indien de door het Compendium lucht en de norm NBN EN 15259 voorgeschreven homogeniteitsmeting bij het meten van gasvormige polluenten in het verleden nog niet werd uitgevoerd en bij de betreffende meting niet uitgevoerd wordt, dan MOET het labo steeds een rastermeting uitvoeren. Zie ook de bepaling hieromtrent in de compendiummethode LUC/0/005:</a:t>
            </a:r>
          </a:p>
          <a:p>
            <a:endParaRPr lang="nl-BE" dirty="0"/>
          </a:p>
          <a:p>
            <a:endParaRPr lang="nl-BE" dirty="0"/>
          </a:p>
        </p:txBody>
      </p:sp>
      <p:pic>
        <p:nvPicPr>
          <p:cNvPr id="7171" name="Picture 3" descr="C:\Users\swaansw\Desktop\ScreenHunter_793 Sep. 20 1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286" y="2924944"/>
            <a:ext cx="6708200" cy="3062341"/>
          </a:xfrm>
          <a:prstGeom prst="rect">
            <a:avLst/>
          </a:prstGeom>
          <a:solidFill>
            <a:schemeClr val="bg1">
              <a:lumMod val="75000"/>
            </a:schemeClr>
          </a:solidFill>
        </p:spPr>
      </p:pic>
    </p:spTree>
    <p:extLst>
      <p:ext uri="{BB962C8B-B14F-4D97-AF65-F5344CB8AC3E}">
        <p14:creationId xmlns:p14="http://schemas.microsoft.com/office/powerpoint/2010/main" val="281282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3</a:t>
            </a:fld>
            <a:endParaRPr lang="nl-NL"/>
          </a:p>
        </p:txBody>
      </p:sp>
      <p:sp>
        <p:nvSpPr>
          <p:cNvPr id="4" name="Title 3"/>
          <p:cNvSpPr>
            <a:spLocks noGrp="1"/>
          </p:cNvSpPr>
          <p:nvPr>
            <p:ph type="title"/>
          </p:nvPr>
        </p:nvSpPr>
        <p:spPr/>
        <p:txBody>
          <a:bodyPr/>
          <a:lstStyle/>
          <a:p>
            <a:r>
              <a:rPr lang="nl-BE" dirty="0"/>
              <a:t>Overzicht aanpassingen compendium lucht</a:t>
            </a:r>
          </a:p>
        </p:txBody>
      </p:sp>
      <p:sp>
        <p:nvSpPr>
          <p:cNvPr id="5" name="Text Placeholder 4"/>
          <p:cNvSpPr>
            <a:spLocks noGrp="1"/>
          </p:cNvSpPr>
          <p:nvPr>
            <p:ph type="body" sz="quarter" idx="13"/>
          </p:nvPr>
        </p:nvSpPr>
        <p:spPr/>
        <p:txBody>
          <a:bodyPr/>
          <a:lstStyle/>
          <a:p>
            <a:r>
              <a:rPr lang="nl-BE" sz="1800" dirty="0"/>
              <a:t>Methoden uit het Compendium voor de monsterneming, meting en analyse lucht werden op vraag van de Vlaamse overheid vergeleken met de monitoring methoden die zijn opgenomen in de BBT-conclusies:</a:t>
            </a:r>
          </a:p>
          <a:p>
            <a:pPr lvl="2">
              <a:buFont typeface="Wingdings" panose="05000000000000000000" pitchFamily="2" charset="2"/>
              <a:buChar char="Ø"/>
            </a:pPr>
            <a:r>
              <a:rPr lang="nl-BE" sz="1800" dirty="0">
                <a:solidFill>
                  <a:srgbClr val="00B0F0"/>
                </a:solidFill>
              </a:rPr>
              <a:t>Belangrijkste wijziging: verwijzing naar CMA/2/II/A.3 voor de ontsluiting van metalen op filters wordt geschrapt. De ontsluiting van de filter moet uitgevoerd worden conform de norm EN 14385 </a:t>
            </a:r>
          </a:p>
          <a:p>
            <a:pPr lvl="4">
              <a:buFont typeface="Wingdings" panose="05000000000000000000" pitchFamily="2" charset="2"/>
              <a:buChar char="Ø"/>
            </a:pPr>
            <a:r>
              <a:rPr lang="nl-BE" sz="1800" dirty="0">
                <a:solidFill>
                  <a:srgbClr val="00B0F0"/>
                </a:solidFill>
              </a:rPr>
              <a:t>= ontsluiting met HF/HNO</a:t>
            </a:r>
            <a:r>
              <a:rPr lang="nl-BE" sz="1800" baseline="-25000" dirty="0">
                <a:solidFill>
                  <a:srgbClr val="00B0F0"/>
                </a:solidFill>
              </a:rPr>
              <a:t>3</a:t>
            </a:r>
          </a:p>
          <a:p>
            <a:pPr lvl="4">
              <a:buFont typeface="Wingdings" panose="05000000000000000000" pitchFamily="2" charset="2"/>
              <a:buChar char="Ø"/>
            </a:pPr>
            <a:r>
              <a:rPr lang="nl-BE" sz="1800" dirty="0">
                <a:solidFill>
                  <a:srgbClr val="00B0F0"/>
                </a:solidFill>
              </a:rPr>
              <a:t>Verwarming in oven of op verwarmingsplaat bij een temperatuur van 160°C voor tenminste 8 h of een microgolfontsluiting (15 min bij een temperatuur &gt;= 200°C, minimum 800 W)</a:t>
            </a:r>
          </a:p>
          <a:p>
            <a:r>
              <a:rPr lang="nl-BE" sz="1800" dirty="0"/>
              <a:t>BBT-conclusies zijn een belangrijk onderdeel van de  Europese BBT-studies (</a:t>
            </a:r>
            <a:r>
              <a:rPr lang="nl-BE" sz="1800" dirty="0" err="1"/>
              <a:t>BREFs</a:t>
            </a:r>
            <a:r>
              <a:rPr lang="nl-BE" sz="1800" dirty="0"/>
              <a:t>) die worden opgesteld in het kader van de Europese IPPC-richtlijn en de Richtlijn Industriële Emissies </a:t>
            </a:r>
          </a:p>
          <a:p>
            <a:r>
              <a:rPr lang="nl-BE" sz="1800" dirty="0"/>
              <a:t>In deze BBT conclusies worden onder andere de met de Best beschikbare Technieken geassocieerde emissieniveaus en de daarmee verbonden </a:t>
            </a:r>
            <a:r>
              <a:rPr lang="nl-BE" sz="1800" b="1" dirty="0"/>
              <a:t>monitoring</a:t>
            </a:r>
            <a:r>
              <a:rPr lang="nl-BE" sz="1800" dirty="0"/>
              <a:t> beschreven.</a:t>
            </a:r>
          </a:p>
        </p:txBody>
      </p:sp>
    </p:spTree>
    <p:extLst>
      <p:ext uri="{BB962C8B-B14F-4D97-AF65-F5344CB8AC3E}">
        <p14:creationId xmlns:p14="http://schemas.microsoft.com/office/powerpoint/2010/main" val="1556235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30</a:t>
            </a:fld>
            <a:endParaRPr lang="nl-NL"/>
          </a:p>
        </p:txBody>
      </p:sp>
      <p:sp>
        <p:nvSpPr>
          <p:cNvPr id="4" name="Title 3"/>
          <p:cNvSpPr>
            <a:spLocks noGrp="1"/>
          </p:cNvSpPr>
          <p:nvPr>
            <p:ph type="title"/>
          </p:nvPr>
        </p:nvSpPr>
        <p:spPr/>
        <p:txBody>
          <a:bodyPr/>
          <a:lstStyle/>
          <a:p>
            <a:r>
              <a:rPr lang="nl-BE" dirty="0"/>
              <a:t>Mededelingen (NAV audits)</a:t>
            </a:r>
          </a:p>
        </p:txBody>
      </p:sp>
      <p:sp>
        <p:nvSpPr>
          <p:cNvPr id="5" name="Text Placeholder 4"/>
          <p:cNvSpPr>
            <a:spLocks noGrp="1"/>
          </p:cNvSpPr>
          <p:nvPr>
            <p:ph type="body" sz="quarter" idx="13"/>
          </p:nvPr>
        </p:nvSpPr>
        <p:spPr/>
        <p:txBody>
          <a:bodyPr/>
          <a:lstStyle/>
          <a:p>
            <a:r>
              <a:rPr lang="nl-BE" sz="1800" dirty="0"/>
              <a:t>Kalibratiegassen mogen niet via de koeler aan de analyzers aangeboden worden voor NO</a:t>
            </a:r>
            <a:r>
              <a:rPr lang="nl-BE" sz="1800" baseline="-25000" dirty="0"/>
              <a:t>2</a:t>
            </a:r>
            <a:r>
              <a:rPr lang="nl-BE" sz="1800" dirty="0"/>
              <a:t> en SO</a:t>
            </a:r>
            <a:r>
              <a:rPr lang="nl-BE" sz="1800" baseline="-25000" dirty="0"/>
              <a:t>2</a:t>
            </a:r>
          </a:p>
          <a:p>
            <a:pPr marL="0" indent="0">
              <a:buNone/>
            </a:pPr>
            <a:endParaRPr lang="nl-BE" sz="1800" baseline="-25000" dirty="0"/>
          </a:p>
          <a:p>
            <a:endParaRPr lang="nl-BE" dirty="0"/>
          </a:p>
          <a:p>
            <a:pPr lvl="0"/>
            <a:r>
              <a:rPr lang="nl-BE" sz="1800" dirty="0"/>
              <a:t>Presentatie PRAXAIR rond het aantonen van de onafhankelijkheid van kalibratie- en controlegas door de gasleverancier die het LUC vraagt</a:t>
            </a:r>
          </a:p>
          <a:p>
            <a:endParaRPr lang="nl-BE" sz="1800" dirty="0"/>
          </a:p>
        </p:txBody>
      </p:sp>
    </p:spTree>
    <p:extLst>
      <p:ext uri="{BB962C8B-B14F-4D97-AF65-F5344CB8AC3E}">
        <p14:creationId xmlns:p14="http://schemas.microsoft.com/office/powerpoint/2010/main" val="2081316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31</a:t>
            </a:fld>
            <a:endParaRPr lang="nl-NL"/>
          </a:p>
        </p:txBody>
      </p:sp>
      <p:sp>
        <p:nvSpPr>
          <p:cNvPr id="8" name="Content Placeholder 2"/>
          <p:cNvSpPr txBox="1">
            <a:spLocks/>
          </p:cNvSpPr>
          <p:nvPr/>
        </p:nvSpPr>
        <p:spPr>
          <a:xfrm>
            <a:off x="457200" y="1196753"/>
            <a:ext cx="8229600" cy="4729916"/>
          </a:xfrm>
          <a:prstGeom prst="rect">
            <a:avLst/>
          </a:prstGeom>
        </p:spPr>
        <p:txBody>
          <a:bodyPr>
            <a:normAutofit fontScale="55000" lnSpcReduction="20000"/>
          </a:bodyPr>
          <a:lstStyle>
            <a:lvl1pPr marL="342900" indent="-342900" algn="l" defTabSz="4572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Clr>
                <a:srgbClr val="0070C0"/>
              </a:buClr>
              <a:buFont typeface="Wingdings" panose="05000000000000000000" pitchFamily="2" charset="2"/>
              <a:buNone/>
            </a:pPr>
            <a:endParaRPr lang="nl-BE" sz="1900" dirty="0">
              <a:solidFill>
                <a:srgbClr val="0070C0"/>
              </a:solidFill>
            </a:endParaRPr>
          </a:p>
          <a:p>
            <a:pPr marL="457200" lvl="1" indent="0">
              <a:buClr>
                <a:srgbClr val="0070C0"/>
              </a:buClr>
              <a:buFont typeface="Wingdings" panose="05000000000000000000" pitchFamily="2" charset="2"/>
              <a:buNone/>
            </a:pPr>
            <a:r>
              <a:rPr lang="nl-BE" sz="3600" b="1" dirty="0"/>
              <a:t>CONTACT:</a:t>
            </a:r>
          </a:p>
          <a:p>
            <a:pPr marL="457200" lvl="1" indent="0">
              <a:buClr>
                <a:srgbClr val="0070C0"/>
              </a:buClr>
              <a:buFont typeface="Wingdings" panose="05000000000000000000" pitchFamily="2" charset="2"/>
              <a:buNone/>
            </a:pPr>
            <a:endParaRPr lang="nl-BE" sz="1900" dirty="0">
              <a:solidFill>
                <a:srgbClr val="0070C0"/>
              </a:solidFill>
            </a:endParaRPr>
          </a:p>
          <a:p>
            <a:pPr marL="3600450" lvl="8" indent="0">
              <a:buNone/>
            </a:pPr>
            <a:r>
              <a:rPr lang="nl-BE" sz="2900" dirty="0">
                <a:hlinkClick r:id="rId2"/>
              </a:rPr>
              <a:t>Wendy.swaans@vito.be</a:t>
            </a:r>
            <a:endParaRPr lang="nl-BE" sz="2900" dirty="0"/>
          </a:p>
          <a:p>
            <a:pPr marL="3600450" lvl="8" indent="0">
              <a:buNone/>
            </a:pPr>
            <a:r>
              <a:rPr lang="nl-BE" sz="2900" dirty="0"/>
              <a:t>Tel. +32 14 33 53 77</a:t>
            </a:r>
          </a:p>
          <a:p>
            <a:pPr marL="3600450" lvl="8" indent="0">
              <a:buFont typeface="Arial"/>
              <a:buNone/>
            </a:pPr>
            <a:endParaRPr lang="nl-BE" sz="2900" dirty="0"/>
          </a:p>
          <a:p>
            <a:pPr marL="3600450" lvl="8" indent="0">
              <a:buFont typeface="Arial"/>
              <a:buNone/>
            </a:pPr>
            <a:r>
              <a:rPr lang="nl-BE" sz="2900" dirty="0">
                <a:hlinkClick r:id="rId3"/>
              </a:rPr>
              <a:t>Guido.lenaers@vito.be</a:t>
            </a:r>
            <a:endParaRPr lang="nl-BE" sz="2900" dirty="0"/>
          </a:p>
          <a:p>
            <a:pPr marL="3600450" lvl="8" indent="0">
              <a:buFont typeface="Arial"/>
              <a:buNone/>
            </a:pPr>
            <a:r>
              <a:rPr lang="nl-BE" sz="2900" dirty="0"/>
              <a:t>Tel. +32 14 33 53 85</a:t>
            </a:r>
          </a:p>
          <a:p>
            <a:pPr marL="3600450" lvl="8" indent="0">
              <a:buFont typeface="Arial"/>
              <a:buNone/>
            </a:pPr>
            <a:endParaRPr lang="nl-BE" dirty="0"/>
          </a:p>
          <a:p>
            <a:pPr marL="3600450" lvl="8" indent="0">
              <a:buFont typeface="Arial"/>
              <a:buNone/>
            </a:pPr>
            <a:endParaRPr lang="nl-BE" dirty="0"/>
          </a:p>
          <a:p>
            <a:pPr marL="3600450" lvl="8" indent="0">
              <a:buFont typeface="Arial"/>
              <a:buNone/>
            </a:pPr>
            <a:endParaRPr lang="nl-BE" dirty="0"/>
          </a:p>
          <a:p>
            <a:pPr marL="3600450" lvl="8" indent="0">
              <a:buFont typeface="Arial"/>
              <a:buNone/>
            </a:pPr>
            <a:endParaRPr lang="nl-BE" dirty="0"/>
          </a:p>
          <a:p>
            <a:pPr marL="3600450" lvl="8" indent="0">
              <a:buFont typeface="Arial"/>
              <a:buNone/>
            </a:pPr>
            <a:r>
              <a:rPr lang="nl-BE" sz="2900" dirty="0"/>
              <a:t>Contact toezichthoudende overheid:</a:t>
            </a:r>
          </a:p>
          <a:p>
            <a:pPr marL="3600450" lvl="8" indent="0">
              <a:buFont typeface="Arial"/>
              <a:buNone/>
            </a:pPr>
            <a:endParaRPr lang="nl-BE" sz="2900" dirty="0"/>
          </a:p>
          <a:p>
            <a:pPr marL="3600450" lvl="8" indent="0">
              <a:buNone/>
            </a:pPr>
            <a:r>
              <a:rPr lang="nl-BE" sz="2900" dirty="0"/>
              <a:t>DEPARTEMENT OMGEVING</a:t>
            </a:r>
          </a:p>
          <a:p>
            <a:pPr marL="3600450" lvl="8" indent="0">
              <a:buNone/>
            </a:pPr>
            <a:r>
              <a:rPr lang="nl-BE" sz="2900" dirty="0"/>
              <a:t>Afdeling Gebiedsontwikkeling, Omgevingsplanning en -projecten (GOP)</a:t>
            </a:r>
          </a:p>
          <a:p>
            <a:pPr marL="3600450" lvl="8" indent="0">
              <a:buNone/>
            </a:pPr>
            <a:r>
              <a:rPr lang="nl-BE" sz="2900" dirty="0"/>
              <a:t>Milieuvergunningen</a:t>
            </a:r>
          </a:p>
          <a:p>
            <a:pPr marL="3600450" lvl="8" indent="0">
              <a:buNone/>
            </a:pPr>
            <a:r>
              <a:rPr lang="nl-BE" sz="2900" dirty="0">
                <a:hlinkClick r:id="rId4"/>
              </a:rPr>
              <a:t>erkenningen.omgeving@vlaanderen.be</a:t>
            </a:r>
            <a:endParaRPr lang="nl-BE" sz="2900" dirty="0"/>
          </a:p>
          <a:p>
            <a:pPr marL="3600450" lvl="8" indent="0">
              <a:buNone/>
            </a:pPr>
            <a:endParaRPr lang="nl-BE" sz="2900" dirty="0"/>
          </a:p>
          <a:p>
            <a:pPr marL="3600450" lvl="8" indent="0">
              <a:buFont typeface="Arial"/>
              <a:buNone/>
            </a:pPr>
            <a:r>
              <a:rPr lang="nl-BE" sz="2900" dirty="0"/>
              <a:t>Tel. +32 2 553 79 97</a:t>
            </a:r>
          </a:p>
          <a:p>
            <a:pPr marL="0" indent="0">
              <a:buFont typeface="Wingdings" panose="05000000000000000000" pitchFamily="2" charset="2"/>
              <a:buNone/>
            </a:pPr>
            <a:endParaRPr lang="nl-BE" sz="2900" dirty="0"/>
          </a:p>
          <a:p>
            <a:pPr marL="0" indent="0">
              <a:buNone/>
            </a:pPr>
            <a:endParaRPr lang="nl-BE" sz="2900" dirty="0"/>
          </a:p>
        </p:txBody>
      </p:sp>
      <p:pic>
        <p:nvPicPr>
          <p:cNvPr id="6146" name="Picture 2" descr="C:\Users\swaansw\AppData\Local\Microsoft\Windows\Temporary Internet Files\Content.Outlook\LMY6KHL4\sponser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538" y="3356992"/>
            <a:ext cx="2546782" cy="9536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ome">
            <a:hlinkClick r:id="rId6" tooltip="&quot;Home&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958933" y="1963688"/>
            <a:ext cx="2667000" cy="914400"/>
          </a:xfrm>
          <a:prstGeom prst="rect">
            <a:avLst/>
          </a:prstGeom>
          <a:noFill/>
          <a:ln>
            <a:noFill/>
          </a:ln>
        </p:spPr>
      </p:pic>
      <p:sp>
        <p:nvSpPr>
          <p:cNvPr id="12" name="Title 3"/>
          <p:cNvSpPr>
            <a:spLocks noGrp="1"/>
          </p:cNvSpPr>
          <p:nvPr>
            <p:ph type="title"/>
          </p:nvPr>
        </p:nvSpPr>
        <p:spPr>
          <a:xfrm>
            <a:off x="755999" y="540001"/>
            <a:ext cx="8060525" cy="316799"/>
          </a:xfrm>
        </p:spPr>
        <p:txBody>
          <a:bodyPr/>
          <a:lstStyle/>
          <a:p>
            <a:r>
              <a:rPr lang="nl-BE" dirty="0"/>
              <a:t>compendium voor de monsterneming, meting en analyse van lucht (LUC)</a:t>
            </a:r>
          </a:p>
        </p:txBody>
      </p:sp>
    </p:spTree>
    <p:extLst>
      <p:ext uri="{BB962C8B-B14F-4D97-AF65-F5344CB8AC3E}">
        <p14:creationId xmlns:p14="http://schemas.microsoft.com/office/powerpoint/2010/main" val="426056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4</a:t>
            </a:fld>
            <a:endParaRPr lang="nl-NL"/>
          </a:p>
        </p:txBody>
      </p:sp>
      <p:sp>
        <p:nvSpPr>
          <p:cNvPr id="4" name="Title 3"/>
          <p:cNvSpPr>
            <a:spLocks noGrp="1"/>
          </p:cNvSpPr>
          <p:nvPr>
            <p:ph type="title"/>
          </p:nvPr>
        </p:nvSpPr>
        <p:spPr/>
        <p:txBody>
          <a:bodyPr/>
          <a:lstStyle/>
          <a:p>
            <a:r>
              <a:rPr lang="nl-BE" dirty="0"/>
              <a:t>Overzicht aanpassingen compendium lucht</a:t>
            </a:r>
          </a:p>
        </p:txBody>
      </p:sp>
      <p:sp>
        <p:nvSpPr>
          <p:cNvPr id="5" name="Text Placeholder 4"/>
          <p:cNvSpPr>
            <a:spLocks noGrp="1"/>
          </p:cNvSpPr>
          <p:nvPr>
            <p:ph type="body" sz="quarter" idx="13"/>
          </p:nvPr>
        </p:nvSpPr>
        <p:spPr/>
        <p:txBody>
          <a:bodyPr/>
          <a:lstStyle/>
          <a:p>
            <a:r>
              <a:rPr lang="nl-BE" sz="1800" dirty="0"/>
              <a:t>Methoden uit het Compendium voor de monsterneming, meting en analyse lucht werden op vraag van de Vlaamse overheid vergeleken met de monitoring methoden vanuit de BBT-conclusies:</a:t>
            </a:r>
          </a:p>
          <a:p>
            <a:endParaRPr lang="nl-BE" sz="1800" dirty="0"/>
          </a:p>
          <a:p>
            <a:pPr lvl="2">
              <a:buFont typeface="Wingdings" panose="05000000000000000000" pitchFamily="2" charset="2"/>
              <a:buChar char="Ø"/>
            </a:pPr>
            <a:r>
              <a:rPr lang="nl-BE" sz="1800" dirty="0"/>
              <a:t>De CMA methode CMA/2/II/A.3 vervangt HF door HBF</a:t>
            </a:r>
            <a:r>
              <a:rPr lang="nl-BE" sz="1800" baseline="-25000" dirty="0"/>
              <a:t>4</a:t>
            </a:r>
            <a:r>
              <a:rPr lang="nl-BE" sz="1800" dirty="0"/>
              <a:t> volgend jaar</a:t>
            </a:r>
          </a:p>
          <a:p>
            <a:pPr lvl="2">
              <a:buFont typeface="Wingdings" panose="05000000000000000000" pitchFamily="2" charset="2"/>
              <a:buChar char="Ø"/>
            </a:pPr>
            <a:r>
              <a:rPr lang="nl-BE" sz="1800" dirty="0"/>
              <a:t>Dit kan voor een aantal metalen een andere waarde geven t.o.v. de EN 14385 ontsluiting met HF dus mogelijk geen gelijkwaardige methoden</a:t>
            </a:r>
          </a:p>
          <a:p>
            <a:pPr lvl="2">
              <a:buFont typeface="Wingdings" panose="05000000000000000000" pitchFamily="2" charset="2"/>
              <a:buChar char="Ø"/>
            </a:pPr>
            <a:endParaRPr lang="nl-BE" sz="1800" dirty="0"/>
          </a:p>
          <a:p>
            <a:pPr lvl="2">
              <a:buFont typeface="Wingdings" panose="05000000000000000000" pitchFamily="2" charset="2"/>
              <a:buChar char="Ø"/>
            </a:pPr>
            <a:r>
              <a:rPr lang="nl-BE" sz="1800" dirty="0"/>
              <a:t>De melding dat de </a:t>
            </a:r>
            <a:r>
              <a:rPr lang="nl-BE" sz="1800" dirty="0" err="1"/>
              <a:t>natchemische</a:t>
            </a:r>
            <a:r>
              <a:rPr lang="nl-BE" sz="1800" dirty="0"/>
              <a:t> bemonsteringsmethode conform de EN 14791 door VITO niet als de voorkeursmethode wordt beschouwd werd uit de betreffende procedures verwijderd</a:t>
            </a:r>
          </a:p>
        </p:txBody>
      </p:sp>
    </p:spTree>
    <p:extLst>
      <p:ext uri="{BB962C8B-B14F-4D97-AF65-F5344CB8AC3E}">
        <p14:creationId xmlns:p14="http://schemas.microsoft.com/office/powerpoint/2010/main" val="355223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5</a:t>
            </a:fld>
            <a:endParaRPr lang="nl-NL"/>
          </a:p>
        </p:txBody>
      </p:sp>
      <p:sp>
        <p:nvSpPr>
          <p:cNvPr id="4" name="Title 3"/>
          <p:cNvSpPr>
            <a:spLocks noGrp="1"/>
          </p:cNvSpPr>
          <p:nvPr>
            <p:ph type="title"/>
          </p:nvPr>
        </p:nvSpPr>
        <p:spPr/>
        <p:txBody>
          <a:bodyPr/>
          <a:lstStyle/>
          <a:p>
            <a:r>
              <a:rPr lang="nl-BE" dirty="0"/>
              <a:t>Overzicht aanpassingen compendium lucht</a:t>
            </a:r>
          </a:p>
        </p:txBody>
      </p:sp>
      <p:sp>
        <p:nvSpPr>
          <p:cNvPr id="5" name="Text Placeholder 4"/>
          <p:cNvSpPr>
            <a:spLocks noGrp="1"/>
          </p:cNvSpPr>
          <p:nvPr>
            <p:ph type="body" sz="quarter" idx="13"/>
          </p:nvPr>
        </p:nvSpPr>
        <p:spPr/>
        <p:txBody>
          <a:bodyPr/>
          <a:lstStyle/>
          <a:p>
            <a:r>
              <a:rPr lang="nl-BE" sz="1800" dirty="0"/>
              <a:t>In 2017 kwamen gereviseerde versies van de normen EN 14789, EN 14790, EN 14791, EN 14792, EN 14793 en </a:t>
            </a:r>
            <a:r>
              <a:rPr lang="nl-BE" sz="1800" dirty="0" err="1"/>
              <a:t>EN</a:t>
            </a:r>
            <a:r>
              <a:rPr lang="nl-BE" sz="1800" dirty="0"/>
              <a:t> 15058 uit</a:t>
            </a:r>
          </a:p>
          <a:p>
            <a:endParaRPr lang="nl-BE" sz="1800" dirty="0"/>
          </a:p>
          <a:p>
            <a:r>
              <a:rPr lang="nl-BE" sz="1800" dirty="0"/>
              <a:t>Bepalingen rond uitgebreide relatieve onzekerheid (=2s-niveau) op meting van het volume met gasmeter vanuit EN 14791 (‘</a:t>
            </a:r>
            <a:r>
              <a:rPr lang="nl-BE" sz="1800" dirty="0" err="1"/>
              <a:t>sulphur</a:t>
            </a:r>
            <a:r>
              <a:rPr lang="nl-BE" sz="1800" dirty="0"/>
              <a:t> oxides’ i.p.v. ‘</a:t>
            </a:r>
            <a:r>
              <a:rPr lang="nl-BE" sz="1800" dirty="0" err="1"/>
              <a:t>sulphur</a:t>
            </a:r>
            <a:r>
              <a:rPr lang="nl-BE" sz="1800" dirty="0"/>
              <a:t> dioxide’) en </a:t>
            </a:r>
            <a:r>
              <a:rPr lang="nl-BE" sz="1800" dirty="0" err="1"/>
              <a:t>EN</a:t>
            </a:r>
            <a:r>
              <a:rPr lang="nl-BE" sz="1800" dirty="0"/>
              <a:t> 14790 (water):</a:t>
            </a:r>
          </a:p>
          <a:p>
            <a:pPr marL="0" indent="0">
              <a:buNone/>
            </a:pPr>
            <a:endParaRPr lang="nl-BE" sz="1800" dirty="0"/>
          </a:p>
        </p:txBody>
      </p:sp>
      <p:pic>
        <p:nvPicPr>
          <p:cNvPr id="1026" name="Picture 2" descr="C:\Users\swaansw\Desktop\ScreenHunter_786 Sep. 19 1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12976"/>
            <a:ext cx="7200800" cy="248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3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a:t>
            </a:r>
          </a:p>
        </p:txBody>
      </p:sp>
      <p:sp>
        <p:nvSpPr>
          <p:cNvPr id="3" name="Slide Number Placeholder 2"/>
          <p:cNvSpPr>
            <a:spLocks noGrp="1"/>
          </p:cNvSpPr>
          <p:nvPr>
            <p:ph type="sldNum" sz="quarter" idx="12"/>
          </p:nvPr>
        </p:nvSpPr>
        <p:spPr/>
        <p:txBody>
          <a:bodyPr/>
          <a:lstStyle/>
          <a:p>
            <a:fld id="{90B3C938-B854-8048-B577-623D12B3138F}" type="slidenum">
              <a:rPr lang="nl-NL" smtClean="0"/>
              <a:pPr/>
              <a:t>6</a:t>
            </a:fld>
            <a:endParaRPr lang="nl-NL"/>
          </a:p>
        </p:txBody>
      </p:sp>
      <p:sp>
        <p:nvSpPr>
          <p:cNvPr id="4" name="Title 3"/>
          <p:cNvSpPr>
            <a:spLocks noGrp="1"/>
          </p:cNvSpPr>
          <p:nvPr>
            <p:ph type="title"/>
          </p:nvPr>
        </p:nvSpPr>
        <p:spPr/>
        <p:txBody>
          <a:bodyPr/>
          <a:lstStyle/>
          <a:p>
            <a:r>
              <a:rPr lang="nl-BE" dirty="0"/>
              <a:t>Overzicht aanpassingen compendium lucht</a:t>
            </a:r>
          </a:p>
        </p:txBody>
      </p:sp>
      <p:pic>
        <p:nvPicPr>
          <p:cNvPr id="2050" name="Picture 2" descr="C:\Users\swaansw\Desktop\ScreenHunter_788 Sep. 19 1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08" y="901972"/>
            <a:ext cx="6912768" cy="594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3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7</a:t>
            </a:fld>
            <a:endParaRPr lang="nl-NL"/>
          </a:p>
        </p:txBody>
      </p:sp>
      <p:sp>
        <p:nvSpPr>
          <p:cNvPr id="4" name="Title 3"/>
          <p:cNvSpPr>
            <a:spLocks noGrp="1"/>
          </p:cNvSpPr>
          <p:nvPr>
            <p:ph type="title"/>
          </p:nvPr>
        </p:nvSpPr>
        <p:spPr/>
        <p:txBody>
          <a:bodyPr/>
          <a:lstStyle/>
          <a:p>
            <a:r>
              <a:rPr lang="nl-BE" dirty="0"/>
              <a:t>Overzicht aanpassingen compendium lucht</a:t>
            </a:r>
          </a:p>
        </p:txBody>
      </p:sp>
      <p:sp>
        <p:nvSpPr>
          <p:cNvPr id="5" name="Text Placeholder 4"/>
          <p:cNvSpPr>
            <a:spLocks noGrp="1"/>
          </p:cNvSpPr>
          <p:nvPr>
            <p:ph type="body" sz="quarter" idx="13"/>
          </p:nvPr>
        </p:nvSpPr>
        <p:spPr/>
        <p:txBody>
          <a:bodyPr/>
          <a:lstStyle/>
          <a:p>
            <a:r>
              <a:rPr lang="nl-BE" sz="1800" dirty="0"/>
              <a:t>Voorstel VITO aanpassing LUC-methoden:</a:t>
            </a:r>
          </a:p>
          <a:p>
            <a:pPr marL="0" indent="0">
              <a:buNone/>
            </a:pPr>
            <a:endParaRPr lang="nl-BE" sz="1800" dirty="0"/>
          </a:p>
          <a:p>
            <a:pPr lvl="2">
              <a:buFont typeface="Wingdings" panose="05000000000000000000" pitchFamily="2" charset="2"/>
              <a:buChar char="Ø"/>
            </a:pPr>
            <a:r>
              <a:rPr lang="nl-BE" sz="1800" dirty="0"/>
              <a:t>Ingangscontrole (= initiële controle van een gasmeter): bij vergelijking tussen de te controleren gasmeter en de referentie gasmeter maximum toegelaten uitgebreide relatieve onzekerheid van 2% (bij actuele condities) toelaatbaar</a:t>
            </a:r>
          </a:p>
          <a:p>
            <a:pPr marL="647700" lvl="2" indent="-17463">
              <a:buNone/>
            </a:pPr>
            <a:r>
              <a:rPr lang="nl-BE" sz="1800" dirty="0"/>
              <a:t>	</a:t>
            </a:r>
            <a:r>
              <a:rPr lang="nl-BE" sz="1800" i="1" dirty="0"/>
              <a:t>(</a:t>
            </a:r>
            <a:r>
              <a:rPr lang="nl-BE" sz="1800" i="1" dirty="0" err="1"/>
              <a:t>opm</a:t>
            </a:r>
            <a:r>
              <a:rPr lang="nl-BE" sz="1800" i="1" dirty="0"/>
              <a:t>: bij audits werd 3% op 2s-niveau toegelaten indien omgerekend naar normaalcondities dus met inbegrip temperatuur en druk) </a:t>
            </a:r>
          </a:p>
          <a:p>
            <a:pPr lvl="2">
              <a:buFont typeface="Wingdings" panose="05000000000000000000" pitchFamily="2" charset="2"/>
              <a:buChar char="Ø"/>
            </a:pPr>
            <a:r>
              <a:rPr lang="nl-BE" sz="1800" dirty="0"/>
              <a:t>Bij daaropvolgende controles maximum 5% uitgebreide onzekerheid (2s) toelaatbaar conform een aantal gereviseerde EN-normen maar nooit een overschrijding van 5% op 2s (bij actuele condities) toelaatbaar</a:t>
            </a:r>
          </a:p>
          <a:p>
            <a:pPr lvl="2">
              <a:buFont typeface="Wingdings" panose="05000000000000000000" pitchFamily="2" charset="2"/>
              <a:buChar char="Ø"/>
            </a:pPr>
            <a:r>
              <a:rPr lang="nl-BE" sz="1800" dirty="0"/>
              <a:t>Dit impliceert dat bij een overschrijding van de 5% grens (onder actuele condities) bij een daaropvolgende kalibratie met terugwerkende kracht corrigerende acties moeten genomen worden</a:t>
            </a:r>
          </a:p>
          <a:p>
            <a:pPr marL="432000" lvl="2" indent="0">
              <a:buNone/>
            </a:pPr>
            <a:endParaRPr lang="nl-BE" sz="1800" dirty="0"/>
          </a:p>
          <a:p>
            <a:pPr lvl="2">
              <a:buFont typeface="Wingdings" panose="05000000000000000000" pitchFamily="2" charset="2"/>
              <a:buChar char="Ø"/>
            </a:pPr>
            <a:r>
              <a:rPr lang="nl-BE" sz="1800"/>
              <a:t>Aanbeveling is om de gasmeter te corrigeren voor de vastgestelde bias bij een uitgebreide MO tussen 2% en 5%</a:t>
            </a:r>
            <a:endParaRPr lang="nl-BE" sz="1800" dirty="0"/>
          </a:p>
        </p:txBody>
      </p:sp>
    </p:spTree>
    <p:extLst>
      <p:ext uri="{BB962C8B-B14F-4D97-AF65-F5344CB8AC3E}">
        <p14:creationId xmlns:p14="http://schemas.microsoft.com/office/powerpoint/2010/main" val="400168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a:t>Werkgroep Lucht 22/09/2017</a:t>
            </a:r>
            <a:endParaRPr lang="nl-NL" dirty="0"/>
          </a:p>
        </p:txBody>
      </p:sp>
      <p:sp>
        <p:nvSpPr>
          <p:cNvPr id="3" name="Slide Number Placeholder 2"/>
          <p:cNvSpPr>
            <a:spLocks noGrp="1"/>
          </p:cNvSpPr>
          <p:nvPr>
            <p:ph type="sldNum" sz="quarter" idx="12"/>
          </p:nvPr>
        </p:nvSpPr>
        <p:spPr/>
        <p:txBody>
          <a:bodyPr/>
          <a:lstStyle/>
          <a:p>
            <a:fld id="{90B3C938-B854-8048-B577-623D12B3138F}" type="slidenum">
              <a:rPr lang="nl-NL" smtClean="0"/>
              <a:pPr/>
              <a:t>8</a:t>
            </a:fld>
            <a:endParaRPr lang="nl-NL"/>
          </a:p>
        </p:txBody>
      </p:sp>
      <p:sp>
        <p:nvSpPr>
          <p:cNvPr id="4" name="Title 3"/>
          <p:cNvSpPr>
            <a:spLocks noGrp="1"/>
          </p:cNvSpPr>
          <p:nvPr>
            <p:ph type="title"/>
          </p:nvPr>
        </p:nvSpPr>
        <p:spPr/>
        <p:txBody>
          <a:bodyPr/>
          <a:lstStyle/>
          <a:p>
            <a:r>
              <a:rPr lang="nl-BE"/>
              <a:t>Overzicht aanpassingen compendium lucht</a:t>
            </a:r>
            <a:endParaRPr lang="nl-BE" dirty="0"/>
          </a:p>
        </p:txBody>
      </p:sp>
      <p:graphicFrame>
        <p:nvGraphicFramePr>
          <p:cNvPr id="6" name="Table 5"/>
          <p:cNvGraphicFramePr>
            <a:graphicFrameLocks noGrp="1"/>
          </p:cNvGraphicFramePr>
          <p:nvPr>
            <p:extLst>
              <p:ext uri="{D42A27DB-BD31-4B8C-83A1-F6EECF244321}">
                <p14:modId xmlns:p14="http://schemas.microsoft.com/office/powerpoint/2010/main" val="1840697918"/>
              </p:ext>
            </p:extLst>
          </p:nvPr>
        </p:nvGraphicFramePr>
        <p:xfrm>
          <a:off x="611560" y="1196752"/>
          <a:ext cx="7416823" cy="4464496"/>
        </p:xfrm>
        <a:graphic>
          <a:graphicData uri="http://schemas.openxmlformats.org/drawingml/2006/table">
            <a:tbl>
              <a:tblPr>
                <a:tableStyleId>{5940675A-B579-460E-94D1-54222C63F5DA}</a:tableStyleId>
              </a:tblPr>
              <a:tblGrid>
                <a:gridCol w="1159288">
                  <a:extLst>
                    <a:ext uri="{9D8B030D-6E8A-4147-A177-3AD203B41FA5}">
                      <a16:colId xmlns:a16="http://schemas.microsoft.com/office/drawing/2014/main" val="20000"/>
                    </a:ext>
                  </a:extLst>
                </a:gridCol>
                <a:gridCol w="2541765">
                  <a:extLst>
                    <a:ext uri="{9D8B030D-6E8A-4147-A177-3AD203B41FA5}">
                      <a16:colId xmlns:a16="http://schemas.microsoft.com/office/drawing/2014/main" val="20001"/>
                    </a:ext>
                  </a:extLst>
                </a:gridCol>
                <a:gridCol w="1050553">
                  <a:extLst>
                    <a:ext uri="{9D8B030D-6E8A-4147-A177-3AD203B41FA5}">
                      <a16:colId xmlns:a16="http://schemas.microsoft.com/office/drawing/2014/main" val="20002"/>
                    </a:ext>
                  </a:extLst>
                </a:gridCol>
                <a:gridCol w="2665217">
                  <a:extLst>
                    <a:ext uri="{9D8B030D-6E8A-4147-A177-3AD203B41FA5}">
                      <a16:colId xmlns:a16="http://schemas.microsoft.com/office/drawing/2014/main" val="20003"/>
                    </a:ext>
                  </a:extLst>
                </a:gridCol>
              </a:tblGrid>
              <a:tr h="318892">
                <a:tc>
                  <a:txBody>
                    <a:bodyPr/>
                    <a:lstStyle/>
                    <a:p>
                      <a:pPr algn="l">
                        <a:spcAft>
                          <a:spcPts val="0"/>
                        </a:spcAft>
                      </a:pPr>
                      <a:r>
                        <a:rPr lang="nl-NL" sz="1400" spc="50" dirty="0">
                          <a:effectLst/>
                        </a:rPr>
                        <a:t>Code</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Titel</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Datum</a:t>
                      </a:r>
                      <a:endParaRPr lang="nl-BE" sz="1400" dirty="0">
                        <a:effectLst/>
                        <a:latin typeface="Calibri"/>
                        <a:ea typeface="Times New Roman"/>
                        <a:cs typeface="Times New Roman"/>
                      </a:endParaRPr>
                    </a:p>
                  </a:txBody>
                  <a:tcPr marL="35560" marR="35560" marT="0" marB="0">
                    <a:solidFill>
                      <a:schemeClr val="bg1">
                        <a:lumMod val="85000"/>
                      </a:schemeClr>
                    </a:solidFill>
                  </a:tcPr>
                </a:tc>
                <a:tc>
                  <a:txBody>
                    <a:bodyPr/>
                    <a:lstStyle/>
                    <a:p>
                      <a:pPr algn="l">
                        <a:spcAft>
                          <a:spcPts val="0"/>
                        </a:spcAft>
                      </a:pPr>
                      <a:r>
                        <a:rPr lang="nl-NL" sz="1400" spc="50" dirty="0">
                          <a:effectLst/>
                        </a:rPr>
                        <a:t>Wijziging</a:t>
                      </a:r>
                      <a:endParaRPr lang="nl-BE" sz="1400" dirty="0">
                        <a:effectLst/>
                        <a:latin typeface="Calibri"/>
                        <a:ea typeface="Times New Roman"/>
                        <a:cs typeface="Times New Roman"/>
                      </a:endParaRPr>
                    </a:p>
                  </a:txBody>
                  <a:tcPr marL="35560" marR="35560" marT="0" marB="0">
                    <a:solidFill>
                      <a:schemeClr val="bg1">
                        <a:lumMod val="85000"/>
                      </a:schemeClr>
                    </a:solidFill>
                  </a:tcPr>
                </a:tc>
                <a:extLst>
                  <a:ext uri="{0D108BD9-81ED-4DB2-BD59-A6C34878D82A}">
                    <a16:rowId xmlns:a16="http://schemas.microsoft.com/office/drawing/2014/main" val="10000"/>
                  </a:ext>
                </a:extLst>
              </a:tr>
              <a:tr h="2232248">
                <a:tc>
                  <a:txBody>
                    <a:bodyPr/>
                    <a:lstStyle/>
                    <a:p>
                      <a:pPr algn="l">
                        <a:spcAft>
                          <a:spcPts val="0"/>
                        </a:spcAft>
                      </a:pPr>
                      <a:r>
                        <a:rPr lang="nl-NL" sz="1400" i="0" dirty="0">
                          <a:effectLst/>
                        </a:rPr>
                        <a:t>LUC/0/001</a:t>
                      </a:r>
                      <a:endParaRPr lang="nl-BE" sz="1400" i="0" dirty="0">
                        <a:effectLst/>
                        <a:latin typeface="Calibri"/>
                        <a:ea typeface="Times New Roman"/>
                        <a:cs typeface="Times New Roman"/>
                      </a:endParaRPr>
                    </a:p>
                  </a:txBody>
                  <a:tcPr marL="35560" marR="35560" marT="0" marB="0"/>
                </a:tc>
                <a:tc>
                  <a:txBody>
                    <a:bodyPr/>
                    <a:lstStyle/>
                    <a:p>
                      <a:pPr algn="l">
                        <a:spcAft>
                          <a:spcPts val="0"/>
                        </a:spcAft>
                      </a:pPr>
                      <a:r>
                        <a:rPr lang="nl-NL" sz="1400" dirty="0">
                          <a:effectLst/>
                        </a:rPr>
                        <a:t>Meetplaats in het gaskanaal</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NL" sz="1400" dirty="0">
                          <a:effectLst/>
                        </a:rPr>
                        <a:t>06/06/2017</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NL" sz="1400" dirty="0">
                          <a:effectLst/>
                        </a:rPr>
                        <a:t>Onder ‘5 Evaluatie meetplaats bij de rapportering’: </a:t>
                      </a:r>
                      <a:endParaRPr lang="nl-BE" sz="1400" dirty="0">
                        <a:effectLst/>
                      </a:endParaRPr>
                    </a:p>
                    <a:p>
                      <a:pPr algn="l">
                        <a:spcAft>
                          <a:spcPts val="0"/>
                        </a:spcAft>
                      </a:pPr>
                      <a:r>
                        <a:rPr lang="nl-NL" sz="1400" dirty="0">
                          <a:effectLst/>
                        </a:rPr>
                        <a:t>- afstandsrichtlijnen i.p.v. afstandsregels</a:t>
                      </a:r>
                      <a:endParaRPr lang="nl-BE" sz="1400" dirty="0">
                        <a:effectLst/>
                      </a:endParaRPr>
                    </a:p>
                    <a:p>
                      <a:pPr algn="l">
                        <a:spcAft>
                          <a:spcPts val="0"/>
                        </a:spcAft>
                      </a:pPr>
                      <a:r>
                        <a:rPr lang="nl-NL" sz="1400" dirty="0">
                          <a:effectLst/>
                        </a:rPr>
                        <a:t>- opnemen van de </a:t>
                      </a:r>
                      <a:r>
                        <a:rPr lang="nl-NL" sz="1400" dirty="0" err="1">
                          <a:effectLst/>
                        </a:rPr>
                        <a:t>aftoetsing</a:t>
                      </a:r>
                      <a:r>
                        <a:rPr lang="nl-NL" sz="1400" dirty="0">
                          <a:effectLst/>
                        </a:rPr>
                        <a:t> ervan in het rapport tenminste bij veronderstelde homogeniteit</a:t>
                      </a:r>
                      <a:endParaRPr lang="nl-BE" sz="1400" dirty="0">
                        <a:effectLst/>
                        <a:latin typeface="Calibri"/>
                        <a:ea typeface="Times New Roman"/>
                        <a:cs typeface="Times New Roman"/>
                      </a:endParaRPr>
                    </a:p>
                  </a:txBody>
                  <a:tcPr marL="35560" marR="35560" marT="0" marB="0"/>
                </a:tc>
                <a:extLst>
                  <a:ext uri="{0D108BD9-81ED-4DB2-BD59-A6C34878D82A}">
                    <a16:rowId xmlns:a16="http://schemas.microsoft.com/office/drawing/2014/main" val="10001"/>
                  </a:ext>
                </a:extLst>
              </a:tr>
              <a:tr h="637785">
                <a:tc>
                  <a:txBody>
                    <a:bodyPr/>
                    <a:lstStyle/>
                    <a:p>
                      <a:pPr algn="l">
                        <a:spcAft>
                          <a:spcPts val="0"/>
                        </a:spcAft>
                      </a:pPr>
                      <a:r>
                        <a:rPr lang="nl-NL" sz="1400">
                          <a:effectLst/>
                        </a:rPr>
                        <a:t>LUC/0/002</a:t>
                      </a:r>
                      <a:endParaRPr lang="nl-BE" sz="1400">
                        <a:effectLst/>
                        <a:latin typeface="Calibri"/>
                        <a:ea typeface="Times New Roman"/>
                        <a:cs typeface="Times New Roman"/>
                      </a:endParaRPr>
                    </a:p>
                  </a:txBody>
                  <a:tcPr marL="35560" marR="35560" marT="0" marB="0"/>
                </a:tc>
                <a:tc>
                  <a:txBody>
                    <a:bodyPr/>
                    <a:lstStyle/>
                    <a:p>
                      <a:pPr algn="l">
                        <a:spcAft>
                          <a:spcPts val="0"/>
                        </a:spcAft>
                      </a:pPr>
                      <a:r>
                        <a:rPr lang="nl-NL" sz="1400">
                          <a:effectLst/>
                        </a:rPr>
                        <a:t>Meting van afgastemperatuur</a:t>
                      </a:r>
                      <a:endParaRPr lang="nl-BE" sz="1400">
                        <a:effectLst/>
                        <a:latin typeface="Calibri"/>
                        <a:ea typeface="Times New Roman"/>
                        <a:cs typeface="Times New Roman"/>
                      </a:endParaRPr>
                    </a:p>
                  </a:txBody>
                  <a:tcPr marL="35560" marR="35560" marT="0" marB="0"/>
                </a:tc>
                <a:tc>
                  <a:txBody>
                    <a:bodyPr/>
                    <a:lstStyle/>
                    <a:p>
                      <a:pPr algn="l">
                        <a:spcAft>
                          <a:spcPts val="0"/>
                        </a:spcAft>
                      </a:pPr>
                      <a:r>
                        <a:rPr lang="nl-NL" sz="1400">
                          <a:effectLst/>
                        </a:rPr>
                        <a:t>13/09/2017</a:t>
                      </a:r>
                      <a:endParaRPr lang="nl-BE" sz="1400">
                        <a:effectLst/>
                        <a:latin typeface="Calibri"/>
                        <a:ea typeface="Times New Roman"/>
                        <a:cs typeface="Times New Roman"/>
                      </a:endParaRPr>
                    </a:p>
                  </a:txBody>
                  <a:tcPr marL="35560" marR="35560" marT="0" marB="0"/>
                </a:tc>
                <a:tc>
                  <a:txBody>
                    <a:bodyPr/>
                    <a:lstStyle/>
                    <a:p>
                      <a:pPr algn="l">
                        <a:spcAft>
                          <a:spcPts val="0"/>
                        </a:spcAft>
                      </a:pPr>
                      <a:r>
                        <a:rPr lang="nl-NL" sz="1400" dirty="0">
                          <a:effectLst/>
                        </a:rPr>
                        <a:t>‘</a:t>
                      </a:r>
                      <a:r>
                        <a:rPr lang="nl-NL" sz="1400" dirty="0" err="1">
                          <a:effectLst/>
                        </a:rPr>
                        <a:t>Rook’gas</a:t>
                      </a:r>
                      <a:r>
                        <a:rPr lang="nl-NL" sz="1400" dirty="0">
                          <a:effectLst/>
                        </a:rPr>
                        <a:t> overal vervangen door ‘</a:t>
                      </a:r>
                      <a:r>
                        <a:rPr lang="nl-NL" sz="1400" dirty="0" err="1">
                          <a:effectLst/>
                        </a:rPr>
                        <a:t>af’gas</a:t>
                      </a:r>
                      <a:endParaRPr lang="nl-BE" sz="1400" dirty="0">
                        <a:effectLst/>
                        <a:latin typeface="Calibri"/>
                        <a:ea typeface="Times New Roman"/>
                        <a:cs typeface="Times New Roman"/>
                      </a:endParaRPr>
                    </a:p>
                  </a:txBody>
                  <a:tcPr marL="35560" marR="35560" marT="0" marB="0"/>
                </a:tc>
                <a:extLst>
                  <a:ext uri="{0D108BD9-81ED-4DB2-BD59-A6C34878D82A}">
                    <a16:rowId xmlns:a16="http://schemas.microsoft.com/office/drawing/2014/main" val="10002"/>
                  </a:ext>
                </a:extLst>
              </a:tr>
              <a:tr h="1275571">
                <a:tc>
                  <a:txBody>
                    <a:bodyPr/>
                    <a:lstStyle/>
                    <a:p>
                      <a:pPr algn="l">
                        <a:spcAft>
                          <a:spcPts val="0"/>
                        </a:spcAft>
                      </a:pPr>
                      <a:r>
                        <a:rPr lang="nl-NL" sz="1400">
                          <a:effectLst/>
                        </a:rPr>
                        <a:t>LUC/0/004</a:t>
                      </a:r>
                      <a:endParaRPr lang="nl-BE" sz="1400">
                        <a:effectLst/>
                        <a:latin typeface="Calibri"/>
                        <a:ea typeface="Times New Roman"/>
                        <a:cs typeface="Times New Roman"/>
                      </a:endParaRPr>
                    </a:p>
                  </a:txBody>
                  <a:tcPr marL="35560" marR="35560" marT="0" marB="0"/>
                </a:tc>
                <a:tc>
                  <a:txBody>
                    <a:bodyPr/>
                    <a:lstStyle/>
                    <a:p>
                      <a:pPr algn="l">
                        <a:spcAft>
                          <a:spcPts val="0"/>
                        </a:spcAft>
                      </a:pPr>
                      <a:r>
                        <a:rPr lang="nl-NL" sz="1400">
                          <a:effectLst/>
                        </a:rPr>
                        <a:t>Meting van gassnelheid en volumedebiet in een gaskanaal</a:t>
                      </a:r>
                      <a:endParaRPr lang="nl-BE" sz="1400">
                        <a:effectLst/>
                        <a:latin typeface="Calibri"/>
                        <a:ea typeface="Times New Roman"/>
                        <a:cs typeface="Times New Roman"/>
                      </a:endParaRPr>
                    </a:p>
                  </a:txBody>
                  <a:tcPr marL="35560" marR="35560" marT="0" marB="0"/>
                </a:tc>
                <a:tc>
                  <a:txBody>
                    <a:bodyPr/>
                    <a:lstStyle/>
                    <a:p>
                      <a:pPr algn="l">
                        <a:spcAft>
                          <a:spcPts val="0"/>
                        </a:spcAft>
                      </a:pPr>
                      <a:r>
                        <a:rPr lang="nl-NL" sz="1400" dirty="0">
                          <a:effectLst/>
                        </a:rPr>
                        <a:t>13/09/2017</a:t>
                      </a:r>
                      <a:endParaRPr lang="nl-BE" sz="1400" dirty="0">
                        <a:effectLst/>
                        <a:latin typeface="Calibri"/>
                        <a:ea typeface="Times New Roman"/>
                        <a:cs typeface="Times New Roman"/>
                      </a:endParaRPr>
                    </a:p>
                  </a:txBody>
                  <a:tcPr marL="35560" marR="35560" marT="0" marB="0"/>
                </a:tc>
                <a:tc>
                  <a:txBody>
                    <a:bodyPr/>
                    <a:lstStyle/>
                    <a:p>
                      <a:pPr algn="l">
                        <a:spcAft>
                          <a:spcPts val="0"/>
                        </a:spcAft>
                      </a:pPr>
                      <a:r>
                        <a:rPr lang="nl-NL" sz="1400" dirty="0">
                          <a:effectLst/>
                        </a:rPr>
                        <a:t>Verduidelijking afstanden van het thermokoppel tot de openingen van de S-pitotbuis in geval van</a:t>
                      </a:r>
                      <a:r>
                        <a:rPr lang="nl-NL" sz="1400" baseline="0" dirty="0">
                          <a:effectLst/>
                        </a:rPr>
                        <a:t> combinatie</a:t>
                      </a:r>
                      <a:endParaRPr lang="nl-BE" sz="1400" dirty="0">
                        <a:effectLst/>
                        <a:latin typeface="Calibri"/>
                        <a:ea typeface="Times New Roman"/>
                        <a:cs typeface="Times New Roman"/>
                      </a:endParaRPr>
                    </a:p>
                  </a:txBody>
                  <a:tcPr marL="35560" marR="3556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2645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nl-NL" dirty="0"/>
              <a:t>Werkgroep Lucht 22/09/2017</a:t>
            </a:r>
          </a:p>
        </p:txBody>
      </p:sp>
      <p:sp>
        <p:nvSpPr>
          <p:cNvPr id="3" name="Slide Number Placeholder 2"/>
          <p:cNvSpPr>
            <a:spLocks noGrp="1"/>
          </p:cNvSpPr>
          <p:nvPr>
            <p:ph type="sldNum" sz="quarter" idx="12"/>
          </p:nvPr>
        </p:nvSpPr>
        <p:spPr/>
        <p:txBody>
          <a:bodyPr/>
          <a:lstStyle/>
          <a:p>
            <a:fld id="{90B3C938-B854-8048-B577-623D12B3138F}" type="slidenum">
              <a:rPr lang="nl-NL" smtClean="0"/>
              <a:pPr/>
              <a:t>9</a:t>
            </a:fld>
            <a:endParaRPr lang="nl-NL"/>
          </a:p>
        </p:txBody>
      </p:sp>
      <p:sp>
        <p:nvSpPr>
          <p:cNvPr id="4" name="Title 3"/>
          <p:cNvSpPr>
            <a:spLocks noGrp="1"/>
          </p:cNvSpPr>
          <p:nvPr>
            <p:ph type="title"/>
          </p:nvPr>
        </p:nvSpPr>
        <p:spPr/>
        <p:txBody>
          <a:bodyPr/>
          <a:lstStyle/>
          <a:p>
            <a:r>
              <a:rPr lang="nl-BE" dirty="0"/>
              <a:t>Overzicht aanpassingen compendium lucht</a:t>
            </a:r>
          </a:p>
        </p:txBody>
      </p:sp>
      <p:sp>
        <p:nvSpPr>
          <p:cNvPr id="5" name="Text Placeholder 4"/>
          <p:cNvSpPr>
            <a:spLocks noGrp="1"/>
          </p:cNvSpPr>
          <p:nvPr>
            <p:ph type="body" sz="quarter" idx="13"/>
          </p:nvPr>
        </p:nvSpPr>
        <p:spPr>
          <a:xfrm>
            <a:off x="755999" y="1052287"/>
            <a:ext cx="2231825" cy="4729238"/>
          </a:xfrm>
        </p:spPr>
        <p:txBody>
          <a:bodyPr/>
          <a:lstStyle/>
          <a:p>
            <a:r>
              <a:rPr lang="nl-BE" sz="1800" dirty="0"/>
              <a:t>Verduidelijking afstanden van het thermokoppel tot de openingen van de S-pitotbuis in geval van combinatie </a:t>
            </a:r>
          </a:p>
          <a:p>
            <a:endParaRPr lang="nl-BE" sz="1800" dirty="0"/>
          </a:p>
          <a:p>
            <a:pPr marL="432000" lvl="2" indent="0">
              <a:buNone/>
            </a:pPr>
            <a:endParaRPr lang="nl-BE" sz="1800" dirty="0"/>
          </a:p>
        </p:txBody>
      </p:sp>
      <p:pic>
        <p:nvPicPr>
          <p:cNvPr id="8194" name="Picture 2" descr="C:\Users\swaansw\Desktop\ScreenHunter_794 Sep. 20 1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863587"/>
            <a:ext cx="5352115" cy="518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160494"/>
      </p:ext>
    </p:extLst>
  </p:cSld>
  <p:clrMapOvr>
    <a:masterClrMapping/>
  </p:clrMapOvr>
</p:sld>
</file>

<file path=ppt/theme/theme1.xml><?xml version="1.0" encoding="utf-8"?>
<a:theme xmlns:a="http://schemas.openxmlformats.org/drawingml/2006/main" name="Default Theme">
  <a:themeElements>
    <a:clrScheme name="VITO_New2016">
      <a:dk1>
        <a:srgbClr val="000000"/>
      </a:dk1>
      <a:lt1>
        <a:srgbClr val="FFFFFF"/>
      </a:lt1>
      <a:dk2>
        <a:srgbClr val="404040"/>
      </a:dk2>
      <a:lt2>
        <a:srgbClr val="FFFFFF"/>
      </a:lt2>
      <a:accent1>
        <a:srgbClr val="34A3DC"/>
      </a:accent1>
      <a:accent2>
        <a:srgbClr val="F58220"/>
      </a:accent2>
      <a:accent3>
        <a:srgbClr val="67AF3E"/>
      </a:accent3>
      <a:accent4>
        <a:srgbClr val="C55E66"/>
      </a:accent4>
      <a:accent5>
        <a:srgbClr val="E5BB29"/>
      </a:accent5>
      <a:accent6>
        <a:srgbClr val="4693A9"/>
      </a:accent6>
      <a:hlink>
        <a:srgbClr val="0000FF"/>
      </a:hlink>
      <a:folHlink>
        <a:srgbClr val="800080"/>
      </a:folHlink>
    </a:clrScheme>
    <a:fontScheme name="Vit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catiedatum xmlns="dda9e79c-c62e-445e-b991-197574827cb3">2017</Publicatiedatum>
    <Werkgroep xmlns="b085cab9-23da-4b25-9fb6-86b6d063bf20">LABS contactdag</Werkgroep>
    <PublicURL xmlns="b085cab9-23da-4b25-9fb6-86b6d063bf20">https://reflabos.vito.be/werkgroep/Lucht-LABS-contactdag_22-09-2017_Overzicht_aanpassingen_LUC.pptx</PublicURL>
    <Compendium_x0020_keuze xmlns="dda9e79c-c62e-445e-b991-197574827cb3">LUC</Compendium_x0020_keuz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89F5599545FE448AAB287175128244" ma:contentTypeVersion="13" ma:contentTypeDescription="Create a new document." ma:contentTypeScope="" ma:versionID="5fbb367885d3e05876cfacc522f1cfae">
  <xsd:schema xmlns:xsd="http://www.w3.org/2001/XMLSchema" xmlns:xs="http://www.w3.org/2001/XMLSchema" xmlns:p="http://schemas.microsoft.com/office/2006/metadata/properties" xmlns:ns2="b085cab9-23da-4b25-9fb6-86b6d063bf20" xmlns:ns3="dda9e79c-c62e-445e-b991-197574827cb3" targetNamespace="http://schemas.microsoft.com/office/2006/metadata/properties" ma:root="true" ma:fieldsID="65c1779834f4199937f74f50f2bc8658" ns2:_="" ns3:_="">
    <xsd:import namespace="b085cab9-23da-4b25-9fb6-86b6d063bf20"/>
    <xsd:import namespace="dda9e79c-c62e-445e-b991-197574827cb3"/>
    <xsd:element name="properties">
      <xsd:complexType>
        <xsd:sequence>
          <xsd:element name="documentManagement">
            <xsd:complexType>
              <xsd:all>
                <xsd:element ref="ns2:Werkgroep" minOccurs="0"/>
                <xsd:element ref="ns3:Publicatiedatum"/>
                <xsd:element ref="ns2:MediaServiceMetadata" minOccurs="0"/>
                <xsd:element ref="ns2:MediaServiceFastMetadata" minOccurs="0"/>
                <xsd:element ref="ns2:PublicURL" minOccurs="0"/>
                <xsd:element ref="ns3:Compendium_x0020_keuz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5cab9-23da-4b25-9fb6-86b6d063bf20" elementFormDefault="qualified">
    <xsd:import namespace="http://schemas.microsoft.com/office/2006/documentManagement/types"/>
    <xsd:import namespace="http://schemas.microsoft.com/office/infopath/2007/PartnerControls"/>
    <xsd:element name="Werkgroep" ma:index="8" nillable="true" ma:displayName="Werkgroep" ma:default="LABS contactdag" ma:format="Dropdown" ma:hidden="true" ma:internalName="Werkgroep" ma:readOnly="false">
      <xsd:simpleType>
        <xsd:restriction base="dms:Choice">
          <xsd:enumeration value="LABS contactdag"/>
          <xsd:enumeration value="Werkgroep Lucht"/>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PublicURL" ma:index="12" nillable="true" ma:displayName="PublicURL" ma:internalName="PublicURL">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a9e79c-c62e-445e-b991-197574827cb3" elementFormDefault="qualified">
    <xsd:import namespace="http://schemas.microsoft.com/office/2006/documentManagement/types"/>
    <xsd:import namespace="http://schemas.microsoft.com/office/infopath/2007/PartnerControls"/>
    <xsd:element name="Publicatiedatum" ma:index="9" ma:displayName="Datum werkgroep" ma:default="2011" ma:description="2023" ma:format="Dropdown" ma:internalName="Publicatiedatum">
      <xsd:simpleType>
        <xsd:restriction base="dms:Choice">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restriction>
      </xsd:simpleType>
    </xsd:element>
    <xsd:element name="Compendium_x0020_keuze" ma:index="13" ma:displayName="Compendium keuze" ma:format="Dropdown" ma:internalName="Compendium_x0020_keuze">
      <xsd:simpleType>
        <xsd:restriction base="dms:Choice">
          <xsd:enumeration value="BAM"/>
          <xsd:enumeration value="BOC"/>
          <xsd:enumeration value="CMA"/>
          <xsd:enumeration value="LUC"/>
          <xsd:enumeration value="WA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259DD045-0140-4D3E-9090-8A32EE1630B7}"/>
</file>

<file path=customXml/itemProps2.xml><?xml version="1.0" encoding="utf-8"?>
<ds:datastoreItem xmlns:ds="http://schemas.openxmlformats.org/officeDocument/2006/customXml" ds:itemID="{E6D89F69-93FA-4CB0-9FC3-7A909A970A7F}"/>
</file>

<file path=customXml/itemProps3.xml><?xml version="1.0" encoding="utf-8"?>
<ds:datastoreItem xmlns:ds="http://schemas.openxmlformats.org/officeDocument/2006/customXml" ds:itemID="{28F2577A-4083-432F-B52D-F1FE06885529}"/>
</file>

<file path=docProps/app.xml><?xml version="1.0" encoding="utf-8"?>
<Properties xmlns="http://schemas.openxmlformats.org/officeDocument/2006/extended-properties" xmlns:vt="http://schemas.openxmlformats.org/officeDocument/2006/docPropsVTypes">
  <Template>Default Theme</Template>
  <TotalTime>1005</TotalTime>
  <Words>2441</Words>
  <Application>Microsoft Office PowerPoint</Application>
  <PresentationFormat>On-screen Show (4:3)</PresentationFormat>
  <Paragraphs>400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Default Theme</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Overzicht aanpassingen compendium lucht</vt:lpstr>
      <vt:lpstr>RECENT Gereviseerde normen binnen CEN/TC 264</vt:lpstr>
      <vt:lpstr>RECENT Gereviseerde/nieuwe normen binnen CEN/TC 264</vt:lpstr>
      <vt:lpstr>RECENT Gereviseerde normen binnen CEN/TC 264</vt:lpstr>
      <vt:lpstr>Mededelingen (nav audits)</vt:lpstr>
      <vt:lpstr>Mededelingen (NAV audits)</vt:lpstr>
      <vt:lpstr>compendium voor de monsterneming, meting en analyse van lucht (LUC)</vt:lpstr>
    </vt:vector>
  </TitlesOfParts>
  <Company>VITO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Overzicht van de recente aanpassingen aan het LUC compendium</dc:title>
  <dc:creator>Swaans Wendy</dc:creator>
  <cp:lastModifiedBy>Meynen Greet</cp:lastModifiedBy>
  <cp:revision>129</cp:revision>
  <cp:lastPrinted>2017-09-19T16:28:12Z</cp:lastPrinted>
  <dcterms:created xsi:type="dcterms:W3CDTF">2017-09-15T07:36:01Z</dcterms:created>
  <dcterms:modified xsi:type="dcterms:W3CDTF">2019-05-07T11:34:09Z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0x010100BD89F5599545FE448AAB287175128244</vt:lpwstr>
  </property>
  <property fmtid="{D5CDD505-2E9C-101B-9397-08002B2CF9AE}" pid="3" name="Order">
    <vt:r8>10700</vt:r8>
  </property>
</Properties>
</file>