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8" r:id="rId4"/>
    <p:sldId id="299" r:id="rId5"/>
    <p:sldId id="300" r:id="rId6"/>
    <p:sldId id="305" r:id="rId7"/>
    <p:sldId id="307" r:id="rId8"/>
    <p:sldId id="306" r:id="rId9"/>
    <p:sldId id="308" r:id="rId10"/>
    <p:sldId id="301" r:id="rId11"/>
    <p:sldId id="303" r:id="rId12"/>
    <p:sldId id="304" r:id="rId13"/>
    <p:sldId id="302" r:id="rId14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74" autoAdjust="0"/>
  </p:normalViewPr>
  <p:slideViewPr>
    <p:cSldViewPr snapToGrid="0">
      <p:cViewPr varScale="1">
        <p:scale>
          <a:sx n="102" d="100"/>
          <a:sy n="102" d="100"/>
        </p:scale>
        <p:origin x="883" y="86"/>
      </p:cViewPr>
      <p:guideLst>
        <p:guide orient="horz" pos="1620"/>
        <p:guide orient="horz" pos="373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2C8EB-A709-417E-A7A5-9648D279EC13}" type="datetimeFigureOut">
              <a:rPr lang="nl-BE" smtClean="0"/>
              <a:t>25/09/2019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9F80-1AA1-40A8-B55E-42EB86780D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31990"/>
            <a:ext cx="1475656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03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27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7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934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350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61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71520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12168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456657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10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15DBEDD-B665-4EB1-A4A9-7B63974E7CBE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5917BB6-AC71-4C92-A97C-F290CFDB4742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1F5935-DD69-434B-A4F3-BEBE816A2F6B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D6A-D5B3-4559-8AA5-590F4156C456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211704"/>
            <a:ext cx="2700016" cy="324943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49"/>
            <a:ext cx="539750" cy="497563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5"/>
            <a:ext cx="1980572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4EE31181-A342-4CC0-B19F-F42A71CAE207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ontent Placeholder 5"/>
          <p:cNvSpPr>
            <a:spLocks noGrp="1"/>
          </p:cNvSpPr>
          <p:nvPr>
            <p:ph sz="quarter" idx="19"/>
          </p:nvPr>
        </p:nvSpPr>
        <p:spPr>
          <a:xfrm>
            <a:off x="436552" y="2536724"/>
            <a:ext cx="4135448" cy="1547196"/>
          </a:xfrm>
          <a:solidFill>
            <a:schemeClr val="bg1"/>
          </a:solidFill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/>
            </a:lvl1pPr>
            <a:lvl2pPr marL="360363" indent="-184150">
              <a:buFont typeface="Wingdings" panose="05000000000000000000" pitchFamily="2" charset="2"/>
              <a:buChar char="§"/>
              <a:defRPr sz="1600"/>
            </a:lvl2pPr>
            <a:lvl3pPr marL="536575" indent="-177800">
              <a:buFont typeface="Wingdings" panose="05000000000000000000" pitchFamily="2" charset="2"/>
              <a:buChar char="§"/>
              <a:defRPr sz="1400"/>
            </a:lvl3pPr>
            <a:lvl4pPr marL="719138" indent="-18732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00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3491543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3" y="2211704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E15DBEDD-B665-4EB1-A4A9-7B63974E7CBE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3" y="3019741"/>
            <a:ext cx="4140529" cy="462916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8742"/>
            <a:ext cx="4211638" cy="2083123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D5917BB6-AC71-4C92-A97C-F290CFDB4742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388742"/>
            <a:ext cx="4500246" cy="162020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34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131566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9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250"/>
            <a:ext cx="539750" cy="497563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336" y="-1484"/>
            <a:ext cx="1800549" cy="498931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7323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F61F5935-DD69-434B-A4F3-BEBE816A2F6B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jdelijke aanduiding voor inhoud 2"/>
          <p:cNvSpPr>
            <a:spLocks noGrp="1"/>
          </p:cNvSpPr>
          <p:nvPr>
            <p:ph sz="half" idx="19"/>
          </p:nvPr>
        </p:nvSpPr>
        <p:spPr>
          <a:xfrm>
            <a:off x="4744617" y="1131590"/>
            <a:ext cx="3960506" cy="342043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180975" indent="-180975">
              <a:buFont typeface="Wingdings" panose="05000000000000000000" pitchFamily="2" charset="2"/>
              <a:buChar char="§"/>
              <a:defRPr sz="1600"/>
            </a:lvl2pPr>
            <a:lvl3pPr marL="269875" indent="-17621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587300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B56BE5A0-7120-4EB8-B426-E040380AFBD0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82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6B793D6A-D5B3-4559-8AA5-590F4156C456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4973156"/>
            <a:ext cx="1584176" cy="178136"/>
          </a:xfrm>
        </p:spPr>
        <p:txBody>
          <a:bodyPr/>
          <a:lstStyle/>
          <a:p>
            <a:pPr algn="l"/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3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31990"/>
            <a:ext cx="1691680" cy="411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1" y="2660896"/>
            <a:ext cx="4140529" cy="138943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0" y="4050334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7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7" y="0"/>
            <a:ext cx="663655" cy="49744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1" y="4803998"/>
            <a:ext cx="873439" cy="178136"/>
          </a:xfrm>
        </p:spPr>
        <p:txBody>
          <a:bodyPr/>
          <a:lstStyle/>
          <a:p>
            <a:fld id="{13BE1F17-E642-4A69-96DC-7261FB63DFC3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5" y="4973156"/>
            <a:ext cx="1584176" cy="178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534446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311589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1" y="4803998"/>
            <a:ext cx="873439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7504" y="4973156"/>
            <a:ext cx="2208817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4967027"/>
            <a:ext cx="514340" cy="17813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2" r:id="rId4"/>
    <p:sldLayoutId id="2147483651" r:id="rId5"/>
    <p:sldLayoutId id="2147483652" r:id="rId6"/>
    <p:sldLayoutId id="2147483654" r:id="rId7"/>
    <p:sldLayoutId id="2147483655" r:id="rId8"/>
    <p:sldLayoutId id="2147483673" r:id="rId9"/>
    <p:sldLayoutId id="2147483681" r:id="rId10"/>
    <p:sldLayoutId id="2147483675" r:id="rId11"/>
    <p:sldLayoutId id="2147483678" r:id="rId12"/>
    <p:sldLayoutId id="2147483679" r:id="rId13"/>
    <p:sldLayoutId id="2147483683" r:id="rId14"/>
    <p:sldLayoutId id="2147483685" r:id="rId15"/>
    <p:sldLayoutId id="2147483687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erendeleiders.nl/anderenleiden/100-het-nut-van-discuss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844B-15A8-487A-B488-27775940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71" y="2866081"/>
            <a:ext cx="4140529" cy="9790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2000" dirty="0"/>
              <a:t>Discussie rond VOC-screeningsmethode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F3D5C-AB01-4A83-AF75-2E039981D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M. Spruyt, J. Lauwers, F. Maes, G. Lenaers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EA2BDF2-926D-456E-8A15-B6A360310C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b="12560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5F836-2C47-403C-9272-72BD73E5D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09FC-0C7D-4F39-BCCC-4BE88658D4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75AC7-DC18-4AEB-ABC8-E83F097E3B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Screening ringtest - Opzet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69284"/>
          </a:xfrm>
        </p:spPr>
        <p:txBody>
          <a:bodyPr/>
          <a:lstStyle/>
          <a:p>
            <a:r>
              <a:rPr lang="nl-BE" dirty="0"/>
              <a:t>(Te) Breed spectrum aan componenten:</a:t>
            </a:r>
          </a:p>
          <a:p>
            <a:pPr lvl="1"/>
            <a:r>
              <a:rPr lang="nl-NL" dirty="0"/>
              <a:t>Organische stoffen behorend tot de </a:t>
            </a:r>
            <a:r>
              <a:rPr lang="nl-NL" dirty="0" err="1"/>
              <a:t>Vlarel</a:t>
            </a:r>
            <a:r>
              <a:rPr lang="nl-NL" dirty="0"/>
              <a:t>-erkenningspakketten L.6 en L.7,</a:t>
            </a:r>
          </a:p>
          <a:p>
            <a:pPr marL="358775" lvl="2" indent="0">
              <a:buNone/>
            </a:pPr>
            <a:r>
              <a:rPr lang="nl-BE" dirty="0"/>
              <a:t>1,4-Dioxaan, 1-Octeen, 2-Ethoxyethanol, Aceton, </a:t>
            </a:r>
            <a:r>
              <a:rPr lang="nl-BE" dirty="0" err="1"/>
              <a:t>Limoneen</a:t>
            </a:r>
            <a:r>
              <a:rPr lang="nl-BE" dirty="0"/>
              <a:t>, Tolueen</a:t>
            </a:r>
          </a:p>
          <a:p>
            <a:pPr lvl="1"/>
            <a:r>
              <a:rPr lang="nl-NL" dirty="0"/>
              <a:t>Organische stoffen uit Vlarem II bijlage 4.4.2 (uitgezonderd L.6 en L.7),</a:t>
            </a:r>
          </a:p>
          <a:p>
            <a:pPr marL="352425" lvl="2" indent="0">
              <a:buNone/>
            </a:pPr>
            <a:r>
              <a:rPr lang="nl-BE" dirty="0"/>
              <a:t>Pyridine</a:t>
            </a:r>
          </a:p>
          <a:p>
            <a:pPr lvl="1"/>
            <a:r>
              <a:rPr lang="nl-NL" dirty="0"/>
              <a:t>Organische stoffen die onder Vlarem II art. 4.4.3.1. § 2 vallen (en niet in Vlarem II bijlage 4.4.2 zijn opgenomen).</a:t>
            </a:r>
          </a:p>
          <a:p>
            <a:pPr marL="352425" lvl="2" indent="0">
              <a:buNone/>
            </a:pPr>
            <a:r>
              <a:rPr lang="nl-BE" dirty="0" err="1"/>
              <a:t>Benzonitril</a:t>
            </a:r>
            <a:r>
              <a:rPr lang="nl-BE" dirty="0"/>
              <a:t>, MTBE, Propyleenglycol </a:t>
            </a:r>
          </a:p>
          <a:p>
            <a:r>
              <a:rPr lang="nl-BE" dirty="0"/>
              <a:t>Onvoldoende communicatie</a:t>
            </a:r>
            <a:endParaRPr lang="nl-NL" dirty="0"/>
          </a:p>
          <a:p>
            <a:pPr marL="176213" lvl="1" indent="0">
              <a:buNone/>
            </a:pPr>
            <a:endParaRPr lang="nl-NL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954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Screening ringtest – Eigen Resultaat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FCB11-36FB-4F27-9BEF-51E17945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14" b="38254"/>
          <a:stretch/>
        </p:blipFill>
        <p:spPr>
          <a:xfrm>
            <a:off x="431799" y="1381925"/>
            <a:ext cx="8260719" cy="33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Screening ringtest – Resultaat Deelnemers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82FC8-4B15-48E0-8E46-BC97F4E4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7737"/>
            <a:ext cx="9144000" cy="20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nu?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191847"/>
          </a:xfrm>
        </p:spPr>
        <p:txBody>
          <a:bodyPr/>
          <a:lstStyle/>
          <a:p>
            <a:r>
              <a:rPr lang="nl-BE" dirty="0"/>
              <a:t>Conclusie:</a:t>
            </a:r>
          </a:p>
          <a:p>
            <a:pPr lvl="1"/>
            <a:r>
              <a:rPr lang="nl-BE" dirty="0" err="1"/>
              <a:t>RRFen</a:t>
            </a:r>
            <a:r>
              <a:rPr lang="nl-BE" dirty="0"/>
              <a:t> tonen een grote potentiële onderschatting van componenten;</a:t>
            </a:r>
          </a:p>
          <a:p>
            <a:pPr lvl="1"/>
            <a:r>
              <a:rPr lang="nl-BE" dirty="0"/>
              <a:t>Ringtest resultaat is voor verbetering vatbaar.</a:t>
            </a:r>
          </a:p>
          <a:p>
            <a:r>
              <a:rPr lang="nl-BE" dirty="0"/>
              <a:t>….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39687-6E8C-4BA4-96DA-58A734B6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05125" y="2150418"/>
            <a:ext cx="3333750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1F3E3A-3C9D-420D-A290-6E4817673151}"/>
              </a:ext>
            </a:extLst>
          </p:cNvPr>
          <p:cNvSpPr txBox="1"/>
          <p:nvPr/>
        </p:nvSpPr>
        <p:spPr>
          <a:xfrm>
            <a:off x="2905125" y="4912668"/>
            <a:ext cx="3333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www.lerendeleiders.nl/anderenleiden/100-het-nut-van-discussie"/>
              </a:rPr>
              <a:t>This Photo</a:t>
            </a:r>
            <a:r>
              <a:rPr lang="nl-BE" sz="900"/>
              <a:t> by Unknown Author is licensed under </a:t>
            </a:r>
            <a:r>
              <a:rPr lang="nl-BE" sz="900">
                <a:hlinkClick r:id="rId5" tooltip="https://creativecommons.org/licenses/by-nc-sa/3.0/"/>
              </a:rPr>
              <a:t>CC BY-SA-NC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18801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530401"/>
          </a:xfrm>
        </p:spPr>
        <p:txBody>
          <a:bodyPr/>
          <a:lstStyle/>
          <a:p>
            <a:r>
              <a:rPr lang="nl-BE" dirty="0"/>
              <a:t>Context</a:t>
            </a:r>
          </a:p>
          <a:p>
            <a:r>
              <a:rPr lang="nl-BE" dirty="0"/>
              <a:t>Historiek</a:t>
            </a:r>
          </a:p>
          <a:p>
            <a:r>
              <a:rPr lang="nl-BE" dirty="0"/>
              <a:t>Responsfactoren uit scan data</a:t>
            </a:r>
          </a:p>
          <a:p>
            <a:r>
              <a:rPr lang="nl-BE" dirty="0"/>
              <a:t>Screening ringtest</a:t>
            </a:r>
          </a:p>
          <a:p>
            <a:r>
              <a:rPr lang="nl-BE" dirty="0"/>
              <a:t>Wat nu?	</a:t>
            </a:r>
          </a:p>
        </p:txBody>
      </p:sp>
    </p:spTree>
    <p:extLst>
      <p:ext uri="{BB962C8B-B14F-4D97-AF65-F5344CB8AC3E}">
        <p14:creationId xmlns:p14="http://schemas.microsoft.com/office/powerpoint/2010/main" val="332254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3069284"/>
          </a:xfrm>
        </p:spPr>
        <p:txBody>
          <a:bodyPr/>
          <a:lstStyle/>
          <a:p>
            <a:r>
              <a:rPr lang="nl-BE" dirty="0"/>
              <a:t>Tijdens de werkgroep lucht (dd. 16/09/2016) is gebleken dat het merendeel van de erkende laboratoria de samenstelling van de VOS-emissies niet kent in de afgassen waarop ze een meting dienen uit te voeren;</a:t>
            </a:r>
          </a:p>
          <a:p>
            <a:r>
              <a:rPr lang="nl-BE" dirty="0"/>
              <a:t>Binnen huidig wetgevend kader en de kwaliteitsvereisten levert dit discussiepunten met opdrachtgevers;</a:t>
            </a:r>
          </a:p>
          <a:p>
            <a:r>
              <a:rPr lang="nl-BE" dirty="0"/>
              <a:t>Programma 2018:</a:t>
            </a:r>
          </a:p>
          <a:p>
            <a:pPr lvl="1"/>
            <a:r>
              <a:rPr lang="nl-BE" dirty="0"/>
              <a:t>Verzamelen scan data uit validatie van gecombineerde meetmethodes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u="sng" dirty="0">
                <a:sym typeface="Wingdings" panose="05000000000000000000" pitchFamily="2" charset="2"/>
              </a:rPr>
              <a:t>variatie </a:t>
            </a:r>
            <a:r>
              <a:rPr lang="nl-BE" u="sng" dirty="0" err="1">
                <a:sym typeface="Wingdings" panose="05000000000000000000" pitchFamily="2" charset="2"/>
              </a:rPr>
              <a:t>RRF’en</a:t>
            </a:r>
            <a:r>
              <a:rPr lang="nl-BE" u="sng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Organisatie van screening ringtest  </a:t>
            </a:r>
            <a:r>
              <a:rPr lang="nl-BE" u="sng" dirty="0">
                <a:sym typeface="Wingdings" panose="05000000000000000000" pitchFamily="2" charset="2"/>
              </a:rPr>
              <a:t>worden onbekenden gevonden?</a:t>
            </a:r>
            <a:endParaRPr lang="nl-BE" u="sng" dirty="0"/>
          </a:p>
          <a:p>
            <a:pPr lvl="1"/>
            <a:r>
              <a:rPr lang="nl-BE" dirty="0"/>
              <a:t>Gesprekken met commerciële labo’s en Departement Omgeving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u="sng" dirty="0">
                <a:sym typeface="Wingdings" panose="05000000000000000000" pitchFamily="2" charset="2"/>
              </a:rPr>
              <a:t>is er een discrepantie tussen praktijk en theorie, en zo ja hoe groot?</a:t>
            </a:r>
            <a:endParaRPr lang="nl-BE" u="sng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539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Historiek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253402"/>
          </a:xfrm>
        </p:spPr>
        <p:txBody>
          <a:bodyPr/>
          <a:lstStyle/>
          <a:p>
            <a:r>
              <a:rPr lang="nl-BE" dirty="0"/>
              <a:t>Enquête labo’s 2016-2017;</a:t>
            </a:r>
          </a:p>
          <a:p>
            <a:r>
              <a:rPr lang="nl-BE" dirty="0"/>
              <a:t>Validatiestudies tussen 2016 en 2018 waaruit de responsfactoren bepaald werden. </a:t>
            </a:r>
          </a:p>
          <a:p>
            <a:r>
              <a:rPr lang="nl-BE" dirty="0"/>
              <a:t>Organisatie screening ringtest met onbekenden 25/04/2018;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995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Responsfactoren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992066"/>
          </a:xfrm>
        </p:spPr>
        <p:txBody>
          <a:bodyPr/>
          <a:lstStyle/>
          <a:p>
            <a:r>
              <a:rPr lang="nl-BE" dirty="0" err="1"/>
              <a:t>Chromatogrammen</a:t>
            </a:r>
            <a:r>
              <a:rPr lang="nl-BE" dirty="0"/>
              <a:t> opgenomen volgens de gecombineerde compendiummethodes LUC/IV/11 en LUC/IV/12 (d.i. actief kool/CS</a:t>
            </a:r>
            <a:r>
              <a:rPr lang="nl-BE" baseline="-25000" dirty="0"/>
              <a:t>2</a:t>
            </a:r>
            <a:r>
              <a:rPr lang="nl-BE" dirty="0"/>
              <a:t> en C1000/</a:t>
            </a:r>
            <a:r>
              <a:rPr lang="nl-BE" dirty="0" err="1"/>
              <a:t>DcM</a:t>
            </a:r>
            <a:r>
              <a:rPr lang="nl-BE" dirty="0"/>
              <a:t>/MeOH)</a:t>
            </a:r>
          </a:p>
          <a:p>
            <a:r>
              <a:rPr lang="nl-BE" dirty="0"/>
              <a:t>Massaspectrometer modus: SIM/SCAN;</a:t>
            </a:r>
          </a:p>
          <a:p>
            <a:r>
              <a:rPr lang="nl-BE" dirty="0"/>
              <a:t>Bepaling van relatieve responsfactoren voor elke stof uit SCAN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Principe zoals ook gevolgd kan worden voor semi-kwantitatieve bepalingen;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Variatie uit de relatieve responsfactoren is dus een graadmeter voor mogelijke foutenmarge bij semi-kwalitatieve bepalingen.</a:t>
            </a:r>
          </a:p>
        </p:txBody>
      </p:sp>
    </p:spTree>
    <p:extLst>
      <p:ext uri="{BB962C8B-B14F-4D97-AF65-F5344CB8AC3E}">
        <p14:creationId xmlns:p14="http://schemas.microsoft.com/office/powerpoint/2010/main" val="216255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50566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Responsfactoren – actief Kool met CS2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C52B6C-00C5-407D-A422-8682E38F82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699404"/>
          </a:xfrm>
        </p:spPr>
        <p:txBody>
          <a:bodyPr/>
          <a:lstStyle/>
          <a:p>
            <a:r>
              <a:rPr lang="nl-BE" dirty="0"/>
              <a:t>Van 0,015 tot 1,11; factor 76</a:t>
            </a:r>
          </a:p>
          <a:p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2B3E2-6FE7-4653-BF11-698C738A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51" y="1594226"/>
            <a:ext cx="4905097" cy="29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768120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Responsfactoren – actief Kool met CS2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9065F9-40FD-4AFE-B2C4-670DAA030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67220"/>
              </p:ext>
            </p:extLst>
          </p:nvPr>
        </p:nvGraphicFramePr>
        <p:xfrm>
          <a:off x="431800" y="1476547"/>
          <a:ext cx="3329602" cy="150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552">
                  <a:extLst>
                    <a:ext uri="{9D8B030D-6E8A-4147-A177-3AD203B41FA5}">
                      <a16:colId xmlns:a16="http://schemas.microsoft.com/office/drawing/2014/main" val="2413222078"/>
                    </a:ext>
                  </a:extLst>
                </a:gridCol>
                <a:gridCol w="674350">
                  <a:extLst>
                    <a:ext uri="{9D8B030D-6E8A-4147-A177-3AD203B41FA5}">
                      <a16:colId xmlns:a16="http://schemas.microsoft.com/office/drawing/2014/main" val="70998194"/>
                    </a:ext>
                  </a:extLst>
                </a:gridCol>
                <a:gridCol w="674350">
                  <a:extLst>
                    <a:ext uri="{9D8B030D-6E8A-4147-A177-3AD203B41FA5}">
                      <a16:colId xmlns:a16="http://schemas.microsoft.com/office/drawing/2014/main" val="956284873"/>
                    </a:ext>
                  </a:extLst>
                </a:gridCol>
                <a:gridCol w="674350">
                  <a:extLst>
                    <a:ext uri="{9D8B030D-6E8A-4147-A177-3AD203B41FA5}">
                      <a16:colId xmlns:a16="http://schemas.microsoft.com/office/drawing/2014/main" val="3853965779"/>
                    </a:ext>
                  </a:extLst>
                </a:gridCol>
              </a:tblGrid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Methode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Aantal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RRF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RSD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2516291010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effectLst/>
                        </a:rPr>
                        <a:t>Aromaten (1)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0,8870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14,4%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1736171118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Alifatische (2)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0,2409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9,1%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43538963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effectLst/>
                        </a:rPr>
                        <a:t>Esters (4)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0,4407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0,5%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308186975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Olefinische (5)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0,0345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2,3%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2729033882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Parafinische (6)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0,1254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12,0%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3943488635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Ketonen (7)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0,0814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</a:rPr>
                        <a:t>n/a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2899185401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Ethers (8)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0,1960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11,8%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3715800598"/>
                  </a:ext>
                </a:extLst>
              </a:tr>
              <a:tr h="16071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Chloorbenzenen (7.3)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0,6074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 dirty="0">
                          <a:effectLst/>
                        </a:rPr>
                        <a:t>0,4%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150037021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A05DA9F-63E5-4EA1-B653-92515EE6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058" y="1181587"/>
            <a:ext cx="4671142" cy="35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306042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Responsfactoren – C1000 met Dichloormethaan/ Methanol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249CB8-33D3-438C-8AD3-6503AE5FDF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422405"/>
          </a:xfrm>
        </p:spPr>
        <p:txBody>
          <a:bodyPr/>
          <a:lstStyle/>
          <a:p>
            <a:r>
              <a:rPr lang="nl-BE" dirty="0"/>
              <a:t>Van 0,119 tot 0,790; factor 6,7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61EF8E-B626-4217-BE09-FE0202AFB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04250"/>
              </p:ext>
            </p:extLst>
          </p:nvPr>
        </p:nvGraphicFramePr>
        <p:xfrm>
          <a:off x="863589" y="1699637"/>
          <a:ext cx="243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058">
                  <a:extLst>
                    <a:ext uri="{9D8B030D-6E8A-4147-A177-3AD203B41FA5}">
                      <a16:colId xmlns:a16="http://schemas.microsoft.com/office/drawing/2014/main" val="1699116124"/>
                    </a:ext>
                  </a:extLst>
                </a:gridCol>
                <a:gridCol w="567813">
                  <a:extLst>
                    <a:ext uri="{9D8B030D-6E8A-4147-A177-3AD203B41FA5}">
                      <a16:colId xmlns:a16="http://schemas.microsoft.com/office/drawing/2014/main" val="228492004"/>
                    </a:ext>
                  </a:extLst>
                </a:gridCol>
                <a:gridCol w="604684">
                  <a:extLst>
                    <a:ext uri="{9D8B030D-6E8A-4147-A177-3AD203B41FA5}">
                      <a16:colId xmlns:a16="http://schemas.microsoft.com/office/drawing/2014/main" val="2074755414"/>
                    </a:ext>
                  </a:extLst>
                </a:gridCol>
                <a:gridCol w="399845">
                  <a:extLst>
                    <a:ext uri="{9D8B030D-6E8A-4147-A177-3AD203B41FA5}">
                      <a16:colId xmlns:a16="http://schemas.microsoft.com/office/drawing/2014/main" val="1653140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Methode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Aantal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RSD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11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Esters (4)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0,4705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37%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9622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Ketonen (7)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11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0,5259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31%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1016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Alcoholen (11)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0,2111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 dirty="0">
                          <a:effectLst/>
                        </a:rPr>
                        <a:t>41%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7793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6F159D0-979A-4005-AB14-D00A66A13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07" y="1304921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1E714-0047-4B36-B42A-95123177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9" y="2571750"/>
            <a:ext cx="2714974" cy="20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D8A857C-EBCF-4696-A659-5EB5F096D2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82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87244-6406-4030-AE63-C756167C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1336" y="-1484"/>
            <a:ext cx="2811698" cy="498931"/>
          </a:xfrm>
        </p:spPr>
        <p:txBody>
          <a:bodyPr/>
          <a:lstStyle/>
          <a:p>
            <a:r>
              <a:rPr lang="nl-BE" dirty="0"/>
              <a:t>Screening Methode – voorbereidend Onderzoek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386EF-8BF2-42DF-AA24-E2E4B05B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Screening ringtest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60058-A137-46D9-A8CD-66EAFFFA10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25/09/2019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86DB-F267-4E4C-A1D3-DC4910B851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669EF-EA34-46E9-8F88-5F41327F77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536471-6986-4CDC-A483-7D5465DD9D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536" y="1203324"/>
            <a:ext cx="8353177" cy="1715067"/>
          </a:xfrm>
        </p:spPr>
        <p:txBody>
          <a:bodyPr/>
          <a:lstStyle/>
          <a:p>
            <a:r>
              <a:rPr lang="nl-BE" dirty="0"/>
              <a:t>Opzet</a:t>
            </a:r>
          </a:p>
          <a:p>
            <a:r>
              <a:rPr lang="nl-BE" dirty="0"/>
              <a:t>VITO resultaat als deelnemer</a:t>
            </a:r>
          </a:p>
          <a:p>
            <a:r>
              <a:rPr lang="nl-BE" dirty="0"/>
              <a:t>Algemene resultaten</a:t>
            </a:r>
          </a:p>
          <a:p>
            <a:pPr marL="176213" lvl="1" indent="0">
              <a:buNone/>
            </a:pPr>
            <a:endParaRPr lang="nl-NL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7358848"/>
      </p:ext>
    </p:extLst>
  </p:cSld>
  <p:clrMapOvr>
    <a:masterClrMapping/>
  </p:clrMapOvr>
</p:sld>
</file>

<file path=ppt/theme/theme1.xml><?xml version="1.0" encoding="utf-8"?>
<a:theme xmlns:a="http://schemas.openxmlformats.org/drawingml/2006/main" name="VITO_2017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edatum xmlns="dda9e79c-c62e-445e-b991-197574827cb3">2019</Publicatiedatum>
    <Werkgroep xmlns="b085cab9-23da-4b25-9fb6-86b6d063bf20">LABS contactdag</Werkgroep>
    <PublicURL xmlns="b085cab9-23da-4b25-9fb6-86b6d063bf20">https://reflabos.vito.be/werkgroep/lucht-werkgroep_lucht-26-09-2019_ScreeningRingtest_geprint.pptx</PublicURL>
    <Compendium_x0020_keuze xmlns="dda9e79c-c62e-445e-b991-197574827cb3">LUC</Compendium_x0020_keuz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F5599545FE448AAB287175128244" ma:contentTypeVersion="13" ma:contentTypeDescription="Create a new document." ma:contentTypeScope="" ma:versionID="5fbb367885d3e05876cfacc522f1cfae">
  <xsd:schema xmlns:xsd="http://www.w3.org/2001/XMLSchema" xmlns:xs="http://www.w3.org/2001/XMLSchema" xmlns:p="http://schemas.microsoft.com/office/2006/metadata/properties" xmlns:ns2="b085cab9-23da-4b25-9fb6-86b6d063bf20" xmlns:ns3="dda9e79c-c62e-445e-b991-197574827cb3" targetNamespace="http://schemas.microsoft.com/office/2006/metadata/properties" ma:root="true" ma:fieldsID="65c1779834f4199937f74f50f2bc8658" ns2:_="" ns3:_="">
    <xsd:import namespace="b085cab9-23da-4b25-9fb6-86b6d063bf20"/>
    <xsd:import namespace="dda9e79c-c62e-445e-b991-197574827cb3"/>
    <xsd:element name="properties">
      <xsd:complexType>
        <xsd:sequence>
          <xsd:element name="documentManagement">
            <xsd:complexType>
              <xsd:all>
                <xsd:element ref="ns2:Werkgroep" minOccurs="0"/>
                <xsd:element ref="ns3:Publicatiedatum"/>
                <xsd:element ref="ns2:MediaServiceMetadata" minOccurs="0"/>
                <xsd:element ref="ns2:MediaServiceFastMetadata" minOccurs="0"/>
                <xsd:element ref="ns2:PublicURL" minOccurs="0"/>
                <xsd:element ref="ns3:Compendium_x0020_keuz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5cab9-23da-4b25-9fb6-86b6d063bf20" elementFormDefault="qualified">
    <xsd:import namespace="http://schemas.microsoft.com/office/2006/documentManagement/types"/>
    <xsd:import namespace="http://schemas.microsoft.com/office/infopath/2007/PartnerControls"/>
    <xsd:element name="Werkgroep" ma:index="8" nillable="true" ma:displayName="Werkgroep" ma:default="LABS contactdag" ma:format="Dropdown" ma:hidden="true" ma:internalName="Werkgroep" ma:readOnly="false">
      <xsd:simpleType>
        <xsd:restriction base="dms:Choice">
          <xsd:enumeration value="LABS contactdag"/>
          <xsd:enumeration value="Werkgroep Lucht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PublicURL" ma:index="12" nillable="true" ma:displayName="PublicURL" ma:internalName="Public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9e79c-c62e-445e-b991-197574827cb3" elementFormDefault="qualified">
    <xsd:import namespace="http://schemas.microsoft.com/office/2006/documentManagement/types"/>
    <xsd:import namespace="http://schemas.microsoft.com/office/infopath/2007/PartnerControls"/>
    <xsd:element name="Publicatiedatum" ma:index="9" ma:displayName="Datum werkgroep" ma:default="2011" ma:description="2023" ma:format="Dropdown" ma:internalName="Publicatiedatum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</xsd:restriction>
      </xsd:simpleType>
    </xsd:element>
    <xsd:element name="Compendium_x0020_keuze" ma:index="13" ma:displayName="Compendium keuze" ma:format="Dropdown" ma:internalName="Compendium_x0020_keuze">
      <xsd:simpleType>
        <xsd:restriction base="dms:Choice">
          <xsd:enumeration value="BAM"/>
          <xsd:enumeration value="BOC"/>
          <xsd:enumeration value="CMA"/>
          <xsd:enumeration value="LUC"/>
          <xsd:enumeration value="WAC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B2AE09B7-AA7B-40D3-A0B6-23B47896D8BD}"/>
</file>

<file path=customXml/itemProps2.xml><?xml version="1.0" encoding="utf-8"?>
<ds:datastoreItem xmlns:ds="http://schemas.openxmlformats.org/officeDocument/2006/customXml" ds:itemID="{4625ABD9-66F0-4CD2-8285-A5D6ABB83A83}"/>
</file>

<file path=customXml/itemProps3.xml><?xml version="1.0" encoding="utf-8"?>
<ds:datastoreItem xmlns:ds="http://schemas.openxmlformats.org/officeDocument/2006/customXml" ds:itemID="{E8FA8CB1-2C01-42C1-97A3-2BE44356F7A5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684</TotalTime>
  <Words>658</Words>
  <Application>Microsoft Office PowerPoint</Application>
  <PresentationFormat>On-screen Show (16:9)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VITO_2017</vt:lpstr>
      <vt:lpstr>Discussie rond VOC-screeningsmethode</vt:lpstr>
      <vt:lpstr>Inhoud</vt:lpstr>
      <vt:lpstr>Context</vt:lpstr>
      <vt:lpstr>Historiek</vt:lpstr>
      <vt:lpstr>Responsfactoren</vt:lpstr>
      <vt:lpstr>Responsfactoren – actief Kool met CS2</vt:lpstr>
      <vt:lpstr>Responsfactoren – actief Kool met CS2</vt:lpstr>
      <vt:lpstr>Responsfactoren – C1000 met Dichloormethaan/ Methanol</vt:lpstr>
      <vt:lpstr>Screening ringtest</vt:lpstr>
      <vt:lpstr>Screening ringtest - Opzet</vt:lpstr>
      <vt:lpstr>Screening ringtest – Eigen Resultaat</vt:lpstr>
      <vt:lpstr>Screening ringtest – Resultaat Deelnemers</vt:lpstr>
      <vt:lpstr>Wat nu?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Discussie rond VOC-screeningsmethode</dc:title>
  <dc:creator>Spruyt Maarten</dc:creator>
  <cp:lastModifiedBy>Lenaers Guido</cp:lastModifiedBy>
  <cp:revision>27</cp:revision>
  <dcterms:created xsi:type="dcterms:W3CDTF">2019-09-24T07:42:01Z</dcterms:created>
  <dcterms:modified xsi:type="dcterms:W3CDTF">2019-09-25T14:12:52Z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0x010100BD89F5599545FE448AAB287175128244</vt:lpwstr>
  </property>
  <property fmtid="{D5CDD505-2E9C-101B-9397-08002B2CF9AE}" pid="3" name="Order">
    <vt:r8>12000</vt:r8>
  </property>
</Properties>
</file>